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 id="2147483674" r:id="rId2"/>
  </p:sldMasterIdLst>
  <p:notesMasterIdLst>
    <p:notesMasterId r:id="rId21"/>
  </p:notesMasterIdLst>
  <p:handoutMasterIdLst>
    <p:handoutMasterId r:id="rId22"/>
  </p:handoutMasterIdLst>
  <p:sldIdLst>
    <p:sldId id="452" r:id="rId3"/>
    <p:sldId id="444" r:id="rId4"/>
    <p:sldId id="445" r:id="rId5"/>
    <p:sldId id="455" r:id="rId6"/>
    <p:sldId id="448" r:id="rId7"/>
    <p:sldId id="453" r:id="rId8"/>
    <p:sldId id="456" r:id="rId9"/>
    <p:sldId id="454" r:id="rId10"/>
    <p:sldId id="457" r:id="rId11"/>
    <p:sldId id="458" r:id="rId12"/>
    <p:sldId id="421" r:id="rId13"/>
    <p:sldId id="442" r:id="rId14"/>
    <p:sldId id="449" r:id="rId15"/>
    <p:sldId id="459" r:id="rId16"/>
    <p:sldId id="461" r:id="rId17"/>
    <p:sldId id="463" r:id="rId18"/>
    <p:sldId id="460" r:id="rId19"/>
    <p:sldId id="407" r:id="rId20"/>
  </p:sldIdLst>
  <p:sldSz cx="9906000" cy="6858000" type="A4"/>
  <p:notesSz cx="6669088" cy="9867900"/>
  <p:embeddedFontLst>
    <p:embeddedFont>
      <p:font typeface="Calibri" panose="020F0502020204030204" pitchFamily="34" charset="0"/>
      <p:regular r:id="rId23"/>
      <p:bold r:id="rId24"/>
      <p:italic r:id="rId25"/>
      <p:boldItalic r:id="rId26"/>
    </p:embeddedFont>
    <p:embeddedFont>
      <p:font typeface="Arial Narrow" panose="020B0606020202030204" pitchFamily="34" charset="0"/>
      <p:regular r:id="rId27"/>
      <p:bold r:id="rId28"/>
      <p:italic r:id="rId29"/>
      <p:boldItalic r:id="rId30"/>
    </p:embeddedFont>
  </p:embeddedFontLst>
  <p:defaultTextStyle>
    <a:defPPr>
      <a:defRPr lang="en-IE"/>
    </a:defPPr>
    <a:lvl1pPr algn="l" rtl="0" fontAlgn="base">
      <a:spcBef>
        <a:spcPct val="0"/>
      </a:spcBef>
      <a:spcAft>
        <a:spcPct val="0"/>
      </a:spcAft>
      <a:defRPr kern="1200">
        <a:solidFill>
          <a:srgbClr val="141944"/>
        </a:solidFill>
        <a:latin typeface="Arial Narrow" pitchFamily="34" charset="0"/>
        <a:ea typeface="+mn-ea"/>
        <a:cs typeface="+mn-cs"/>
      </a:defRPr>
    </a:lvl1pPr>
    <a:lvl2pPr marL="457200" algn="l" rtl="0" fontAlgn="base">
      <a:spcBef>
        <a:spcPct val="0"/>
      </a:spcBef>
      <a:spcAft>
        <a:spcPct val="0"/>
      </a:spcAft>
      <a:defRPr kern="1200">
        <a:solidFill>
          <a:srgbClr val="141944"/>
        </a:solidFill>
        <a:latin typeface="Arial Narrow" pitchFamily="34" charset="0"/>
        <a:ea typeface="+mn-ea"/>
        <a:cs typeface="+mn-cs"/>
      </a:defRPr>
    </a:lvl2pPr>
    <a:lvl3pPr marL="914400" algn="l" rtl="0" fontAlgn="base">
      <a:spcBef>
        <a:spcPct val="0"/>
      </a:spcBef>
      <a:spcAft>
        <a:spcPct val="0"/>
      </a:spcAft>
      <a:defRPr kern="1200">
        <a:solidFill>
          <a:srgbClr val="141944"/>
        </a:solidFill>
        <a:latin typeface="Arial Narrow" pitchFamily="34" charset="0"/>
        <a:ea typeface="+mn-ea"/>
        <a:cs typeface="+mn-cs"/>
      </a:defRPr>
    </a:lvl3pPr>
    <a:lvl4pPr marL="1371600" algn="l" rtl="0" fontAlgn="base">
      <a:spcBef>
        <a:spcPct val="0"/>
      </a:spcBef>
      <a:spcAft>
        <a:spcPct val="0"/>
      </a:spcAft>
      <a:defRPr kern="1200">
        <a:solidFill>
          <a:srgbClr val="141944"/>
        </a:solidFill>
        <a:latin typeface="Arial Narrow" pitchFamily="34" charset="0"/>
        <a:ea typeface="+mn-ea"/>
        <a:cs typeface="+mn-cs"/>
      </a:defRPr>
    </a:lvl4pPr>
    <a:lvl5pPr marL="1828800" algn="l" rtl="0" fontAlgn="base">
      <a:spcBef>
        <a:spcPct val="0"/>
      </a:spcBef>
      <a:spcAft>
        <a:spcPct val="0"/>
      </a:spcAft>
      <a:defRPr kern="1200">
        <a:solidFill>
          <a:srgbClr val="141944"/>
        </a:solidFill>
        <a:latin typeface="Arial Narrow" pitchFamily="34" charset="0"/>
        <a:ea typeface="+mn-ea"/>
        <a:cs typeface="+mn-cs"/>
      </a:defRPr>
    </a:lvl5pPr>
    <a:lvl6pPr marL="2286000" algn="l" defTabSz="914400" rtl="0" eaLnBrk="1" latinLnBrk="0" hangingPunct="1">
      <a:defRPr kern="1200">
        <a:solidFill>
          <a:srgbClr val="141944"/>
        </a:solidFill>
        <a:latin typeface="Arial Narrow" pitchFamily="34" charset="0"/>
        <a:ea typeface="+mn-ea"/>
        <a:cs typeface="+mn-cs"/>
      </a:defRPr>
    </a:lvl6pPr>
    <a:lvl7pPr marL="2743200" algn="l" defTabSz="914400" rtl="0" eaLnBrk="1" latinLnBrk="0" hangingPunct="1">
      <a:defRPr kern="1200">
        <a:solidFill>
          <a:srgbClr val="141944"/>
        </a:solidFill>
        <a:latin typeface="Arial Narrow" pitchFamily="34" charset="0"/>
        <a:ea typeface="+mn-ea"/>
        <a:cs typeface="+mn-cs"/>
      </a:defRPr>
    </a:lvl7pPr>
    <a:lvl8pPr marL="3200400" algn="l" defTabSz="914400" rtl="0" eaLnBrk="1" latinLnBrk="0" hangingPunct="1">
      <a:defRPr kern="1200">
        <a:solidFill>
          <a:srgbClr val="141944"/>
        </a:solidFill>
        <a:latin typeface="Arial Narrow" pitchFamily="34" charset="0"/>
        <a:ea typeface="+mn-ea"/>
        <a:cs typeface="+mn-cs"/>
      </a:defRPr>
    </a:lvl8pPr>
    <a:lvl9pPr marL="3657600" algn="l" defTabSz="914400" rtl="0" eaLnBrk="1" latinLnBrk="0" hangingPunct="1">
      <a:defRPr kern="1200">
        <a:solidFill>
          <a:srgbClr val="141944"/>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48D"/>
    <a:srgbClr val="141944"/>
    <a:srgbClr val="C0C0C0"/>
    <a:srgbClr val="ACB1B5"/>
    <a:srgbClr val="2D363F"/>
    <a:srgbClr val="B3B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79900" autoAdjust="0"/>
  </p:normalViewPr>
  <p:slideViewPr>
    <p:cSldViewPr>
      <p:cViewPr>
        <p:scale>
          <a:sx n="70" d="100"/>
          <a:sy n="70" d="100"/>
        </p:scale>
        <p:origin x="-2664" y="-58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A2261-6D37-4956-A05D-139D4E32BD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E"/>
        </a:p>
      </dgm:t>
    </dgm:pt>
    <dgm:pt modelId="{642AFB88-983F-4D30-8239-03EAEA82D5F2}">
      <dgm:prSet phldrT="[Text]" custT="1"/>
      <dgm:spPr/>
      <dgm:t>
        <a:bodyPr/>
        <a:lstStyle/>
        <a:p>
          <a:r>
            <a:rPr lang="en-IE" sz="2800" b="1" spc="-71" noProof="0" dirty="0" smtClean="0">
              <a:solidFill>
                <a:srgbClr val="15548D"/>
              </a:solidFill>
              <a:latin typeface="Open Sans"/>
              <a:ea typeface="ヒラギノ角ゴ ProN W3" charset="0"/>
              <a:cs typeface="ヒラギノ角ゴ ProN W3" charset="0"/>
            </a:rPr>
            <a:t>Scope</a:t>
          </a:r>
          <a:endParaRPr lang="en-IE" sz="2800" b="1" spc="-71" noProof="0" dirty="0">
            <a:solidFill>
              <a:srgbClr val="15548D"/>
            </a:solidFill>
            <a:latin typeface="Open Sans"/>
            <a:ea typeface="ヒラギノ角ゴ ProN W3" charset="0"/>
            <a:cs typeface="ヒラギノ角ゴ ProN W3" charset="0"/>
          </a:endParaRPr>
        </a:p>
      </dgm:t>
    </dgm:pt>
    <dgm:pt modelId="{E310D60C-B0D7-4990-84B4-A926C58E445B}" type="parTrans" cxnId="{F6C94F56-71A1-4622-A07E-DF966C50E5FA}">
      <dgm:prSet/>
      <dgm:spPr/>
      <dgm:t>
        <a:bodyPr/>
        <a:lstStyle/>
        <a:p>
          <a:endParaRPr lang="en-IE" sz="1600"/>
        </a:p>
      </dgm:t>
    </dgm:pt>
    <dgm:pt modelId="{9E5A75A0-9276-497D-AD5A-DDBF0384FF42}" type="sibTrans" cxnId="{F6C94F56-71A1-4622-A07E-DF966C50E5FA}">
      <dgm:prSet/>
      <dgm:spPr/>
      <dgm:t>
        <a:bodyPr/>
        <a:lstStyle/>
        <a:p>
          <a:endParaRPr lang="en-IE" sz="1600"/>
        </a:p>
      </dgm:t>
    </dgm:pt>
    <dgm:pt modelId="{80DAEB91-3C01-4637-8342-F198D4746E9C}">
      <dgm:prSet phldrT="[Text]" custT="1"/>
      <dgm:spPr/>
      <dgm:t>
        <a:bodyPr/>
        <a:lstStyle/>
        <a:p>
          <a:pPr algn="just"/>
          <a:r>
            <a:rPr lang="en-GB" sz="1600" b="1" spc="-71" dirty="0" smtClean="0">
              <a:solidFill>
                <a:srgbClr val="15548D"/>
              </a:solidFill>
              <a:latin typeface="Open Sans"/>
              <a:ea typeface="ヒラギノ角ゴ ProN W3" charset="0"/>
              <a:cs typeface="ヒラギノ角ゴ ProN W3" charset="0"/>
              <a:sym typeface="Gill Sans" charset="0"/>
            </a:rPr>
            <a:t>The objective of this project was to find a </a:t>
          </a:r>
          <a:r>
            <a:rPr lang="en-GB" sz="1600" b="1" spc="-71" dirty="0" smtClean="0">
              <a:solidFill>
                <a:schemeClr val="bg1">
                  <a:lumMod val="50000"/>
                </a:schemeClr>
              </a:solidFill>
              <a:latin typeface="Open Sans"/>
              <a:ea typeface="ヒラギノ角ゴ ProN W3" charset="0"/>
              <a:cs typeface="ヒラギノ角ゴ ProN W3" charset="0"/>
              <a:sym typeface="Gill Sans" charset="0"/>
            </a:rPr>
            <a:t>common</a:t>
          </a:r>
          <a:r>
            <a:rPr lang="en-GB" sz="1600" b="1" spc="-71" dirty="0" smtClean="0">
              <a:solidFill>
                <a:schemeClr val="bg2"/>
              </a:solidFill>
              <a:latin typeface="Open Sans"/>
              <a:ea typeface="ヒラギノ角ゴ ProN W3" charset="0"/>
              <a:cs typeface="ヒラギノ角ゴ ProN W3" charset="0"/>
              <a:sym typeface="Gill Sans" charset="0"/>
            </a:rPr>
            <a:t> </a:t>
          </a:r>
          <a:r>
            <a:rPr lang="en-GB" sz="1600" b="1" spc="-71" dirty="0" smtClean="0">
              <a:solidFill>
                <a:schemeClr val="bg1">
                  <a:lumMod val="50000"/>
                </a:schemeClr>
              </a:solidFill>
              <a:latin typeface="Open Sans"/>
              <a:ea typeface="ヒラギノ角ゴ ProN W3" charset="0"/>
              <a:cs typeface="ヒラギノ角ゴ ProN W3" charset="0"/>
              <a:sym typeface="Gill Sans" charset="0"/>
            </a:rPr>
            <a:t>practice</a:t>
          </a:r>
          <a:r>
            <a:rPr lang="en-GB" sz="1600" b="1" spc="-71" dirty="0" smtClean="0">
              <a:solidFill>
                <a:schemeClr val="bg2"/>
              </a:solidFill>
              <a:latin typeface="Open Sans"/>
              <a:ea typeface="ヒラギノ角ゴ ProN W3" charset="0"/>
              <a:cs typeface="ヒラギノ角ゴ ProN W3" charset="0"/>
              <a:sym typeface="Gill Sans" charset="0"/>
            </a:rPr>
            <a:t> </a:t>
          </a:r>
          <a:r>
            <a:rPr lang="en-GB" sz="1600" b="1" spc="-71" dirty="0" smtClean="0">
              <a:solidFill>
                <a:srgbClr val="15548D"/>
              </a:solidFill>
              <a:latin typeface="Open Sans"/>
              <a:ea typeface="ヒラギノ角ゴ ProN W3" charset="0"/>
              <a:cs typeface="ヒラギノ角ゴ ProN W3" charset="0"/>
              <a:sym typeface="Gill Sans" charset="0"/>
            </a:rPr>
            <a:t>in relation to when a </a:t>
          </a:r>
          <a:r>
            <a:rPr lang="en-GB" sz="1600" b="1" spc="-71" dirty="0" smtClean="0">
              <a:solidFill>
                <a:schemeClr val="bg1">
                  <a:lumMod val="50000"/>
                </a:schemeClr>
              </a:solidFill>
              <a:latin typeface="Open Sans"/>
              <a:ea typeface="ヒラギノ角ゴ ProN W3" charset="0"/>
              <a:cs typeface="ヒラギノ角ゴ ProN W3" charset="0"/>
              <a:sym typeface="Gill Sans" charset="0"/>
            </a:rPr>
            <a:t>figurative mark</a:t>
          </a:r>
          <a:r>
            <a:rPr lang="es-ES" sz="1600" b="1" spc="-71" dirty="0" smtClean="0">
              <a:solidFill>
                <a:srgbClr val="15548D"/>
              </a:solidFill>
              <a:latin typeface="Open Sans"/>
              <a:ea typeface="ヒラギノ角ゴ ProN W3" charset="0"/>
              <a:cs typeface="ヒラギノ角ゴ ProN W3" charset="0"/>
              <a:sym typeface="Gill Sans" charset="0"/>
            </a:rPr>
            <a:t>, </a:t>
          </a:r>
          <a:r>
            <a:rPr lang="en-IE" sz="1600" b="1" spc="-71" dirty="0" smtClean="0">
              <a:solidFill>
                <a:srgbClr val="15548D"/>
              </a:solidFill>
              <a:latin typeface="Open Sans"/>
              <a:ea typeface="ヒラギノ角ゴ ProN W3" charset="0"/>
              <a:cs typeface="ヒラギノ角ゴ ProN W3" charset="0"/>
            </a:rPr>
            <a:t>containing </a:t>
          </a:r>
          <a:r>
            <a:rPr lang="en-IE" sz="1600" b="1" spc="-71" dirty="0" smtClean="0">
              <a:solidFill>
                <a:schemeClr val="bg1">
                  <a:lumMod val="50000"/>
                </a:schemeClr>
              </a:solidFill>
              <a:latin typeface="Open Sans"/>
              <a:ea typeface="ヒラギノ角ゴ ProN W3" charset="0"/>
              <a:cs typeface="ヒラギノ角ゴ ProN W3" charset="0"/>
            </a:rPr>
            <a:t>purely descriptive/non distinctive words</a:t>
          </a:r>
          <a:r>
            <a:rPr lang="en-IE" sz="1600" b="1" spc="-71" dirty="0" smtClean="0">
              <a:solidFill>
                <a:srgbClr val="15548D"/>
              </a:solidFill>
              <a:latin typeface="Open Sans"/>
              <a:ea typeface="ヒラギノ角ゴ ProN W3" charset="0"/>
              <a:cs typeface="ヒラギノ角ゴ ProN W3" charset="0"/>
            </a:rPr>
            <a:t>, passes the </a:t>
          </a:r>
          <a:r>
            <a:rPr lang="en-IE" sz="1600" b="1" spc="-71" dirty="0" smtClean="0">
              <a:solidFill>
                <a:schemeClr val="bg1">
                  <a:lumMod val="50000"/>
                </a:schemeClr>
              </a:solidFill>
              <a:latin typeface="Open Sans"/>
              <a:ea typeface="ヒラギノ角ゴ ProN W3" charset="0"/>
              <a:cs typeface="ヒラギノ角ゴ ProN W3" charset="0"/>
            </a:rPr>
            <a:t>absolute grounds examination</a:t>
          </a:r>
          <a:r>
            <a:rPr lang="en-IE" sz="1600" b="1" spc="-71" dirty="0" smtClean="0">
              <a:solidFill>
                <a:schemeClr val="bg2"/>
              </a:solidFill>
              <a:latin typeface="Open Sans"/>
              <a:ea typeface="ヒラギノ角ゴ ProN W3" charset="0"/>
              <a:cs typeface="ヒラギノ角ゴ ProN W3" charset="0"/>
            </a:rPr>
            <a:t> </a:t>
          </a:r>
          <a:r>
            <a:rPr lang="en-IE" sz="1600" b="1" spc="-71" dirty="0" smtClean="0">
              <a:solidFill>
                <a:srgbClr val="15548D"/>
              </a:solidFill>
              <a:latin typeface="Open Sans"/>
              <a:ea typeface="ヒラギノ角ゴ ProN W3" charset="0"/>
              <a:cs typeface="ヒラギノ角ゴ ProN W3" charset="0"/>
            </a:rPr>
            <a:t>because the figurative element renders sufficient distinctive character.</a:t>
          </a:r>
          <a:endParaRPr lang="en-IE" sz="1600" dirty="0">
            <a:latin typeface="Open Sans"/>
          </a:endParaRPr>
        </a:p>
      </dgm:t>
    </dgm:pt>
    <dgm:pt modelId="{2C6E849F-DB77-44B4-8959-3A571D95A23E}" type="parTrans" cxnId="{060C2CEB-E416-4415-98EC-71A7843D4580}">
      <dgm:prSet/>
      <dgm:spPr/>
      <dgm:t>
        <a:bodyPr/>
        <a:lstStyle/>
        <a:p>
          <a:endParaRPr lang="en-IE" sz="1600"/>
        </a:p>
      </dgm:t>
    </dgm:pt>
    <dgm:pt modelId="{753382BB-4ED1-492E-969A-F3F3B8473C5D}" type="sibTrans" cxnId="{060C2CEB-E416-4415-98EC-71A7843D4580}">
      <dgm:prSet/>
      <dgm:spPr/>
      <dgm:t>
        <a:bodyPr/>
        <a:lstStyle/>
        <a:p>
          <a:endParaRPr lang="en-IE" sz="1600"/>
        </a:p>
      </dgm:t>
    </dgm:pt>
    <dgm:pt modelId="{4C377668-E0BB-496B-A91F-DE8B8DFD9E76}" type="pres">
      <dgm:prSet presAssocID="{523A2261-6D37-4956-A05D-139D4E32BDF2}" presName="Name0" presStyleCnt="0">
        <dgm:presLayoutVars>
          <dgm:dir/>
          <dgm:animLvl val="lvl"/>
          <dgm:resizeHandles val="exact"/>
        </dgm:presLayoutVars>
      </dgm:prSet>
      <dgm:spPr/>
      <dgm:t>
        <a:bodyPr/>
        <a:lstStyle/>
        <a:p>
          <a:endParaRPr lang="en-IE"/>
        </a:p>
      </dgm:t>
    </dgm:pt>
    <dgm:pt modelId="{C286A4A4-26E3-443E-BE3C-C11CDF3959AD}" type="pres">
      <dgm:prSet presAssocID="{642AFB88-983F-4D30-8239-03EAEA82D5F2}" presName="linNode" presStyleCnt="0"/>
      <dgm:spPr/>
    </dgm:pt>
    <dgm:pt modelId="{520FAEDF-4208-433C-8BB7-686FD3981174}" type="pres">
      <dgm:prSet presAssocID="{642AFB88-983F-4D30-8239-03EAEA82D5F2}" presName="parentText" presStyleLbl="node1" presStyleIdx="0" presStyleCnt="1" custScaleX="55320" custScaleY="77212" custLinFactNeighborX="-13100">
        <dgm:presLayoutVars>
          <dgm:chMax val="1"/>
          <dgm:bulletEnabled val="1"/>
        </dgm:presLayoutVars>
      </dgm:prSet>
      <dgm:spPr/>
      <dgm:t>
        <a:bodyPr/>
        <a:lstStyle/>
        <a:p>
          <a:endParaRPr lang="en-IE"/>
        </a:p>
      </dgm:t>
    </dgm:pt>
    <dgm:pt modelId="{F30BA075-7458-4D36-81E3-96B91D475890}" type="pres">
      <dgm:prSet presAssocID="{642AFB88-983F-4D30-8239-03EAEA82D5F2}" presName="descendantText" presStyleLbl="alignAccFollowNode1" presStyleIdx="0" presStyleCnt="1" custScaleX="122340">
        <dgm:presLayoutVars>
          <dgm:bulletEnabled val="1"/>
        </dgm:presLayoutVars>
      </dgm:prSet>
      <dgm:spPr/>
      <dgm:t>
        <a:bodyPr/>
        <a:lstStyle/>
        <a:p>
          <a:endParaRPr lang="en-IE"/>
        </a:p>
      </dgm:t>
    </dgm:pt>
  </dgm:ptLst>
  <dgm:cxnLst>
    <dgm:cxn modelId="{F6C94F56-71A1-4622-A07E-DF966C50E5FA}" srcId="{523A2261-6D37-4956-A05D-139D4E32BDF2}" destId="{642AFB88-983F-4D30-8239-03EAEA82D5F2}" srcOrd="0" destOrd="0" parTransId="{E310D60C-B0D7-4990-84B4-A926C58E445B}" sibTransId="{9E5A75A0-9276-497D-AD5A-DDBF0384FF42}"/>
    <dgm:cxn modelId="{060C2CEB-E416-4415-98EC-71A7843D4580}" srcId="{642AFB88-983F-4D30-8239-03EAEA82D5F2}" destId="{80DAEB91-3C01-4637-8342-F198D4746E9C}" srcOrd="0" destOrd="0" parTransId="{2C6E849F-DB77-44B4-8959-3A571D95A23E}" sibTransId="{753382BB-4ED1-492E-969A-F3F3B8473C5D}"/>
    <dgm:cxn modelId="{07A4E707-B6E3-4E8A-81F0-48CAE0785805}" type="presOf" srcId="{642AFB88-983F-4D30-8239-03EAEA82D5F2}" destId="{520FAEDF-4208-433C-8BB7-686FD3981174}" srcOrd="0" destOrd="0" presId="urn:microsoft.com/office/officeart/2005/8/layout/vList5"/>
    <dgm:cxn modelId="{39E2BACA-2AF7-4D98-87EF-0D1F5B79690B}" type="presOf" srcId="{80DAEB91-3C01-4637-8342-F198D4746E9C}" destId="{F30BA075-7458-4D36-81E3-96B91D475890}" srcOrd="0" destOrd="0" presId="urn:microsoft.com/office/officeart/2005/8/layout/vList5"/>
    <dgm:cxn modelId="{106BA7D6-05D5-4A42-BC07-4F8BCD24F7C3}" type="presOf" srcId="{523A2261-6D37-4956-A05D-139D4E32BDF2}" destId="{4C377668-E0BB-496B-A91F-DE8B8DFD9E76}" srcOrd="0" destOrd="0" presId="urn:microsoft.com/office/officeart/2005/8/layout/vList5"/>
    <dgm:cxn modelId="{6DD73390-9EF6-43FB-9528-3AA986F62F9A}" type="presParOf" srcId="{4C377668-E0BB-496B-A91F-DE8B8DFD9E76}" destId="{C286A4A4-26E3-443E-BE3C-C11CDF3959AD}" srcOrd="0" destOrd="0" presId="urn:microsoft.com/office/officeart/2005/8/layout/vList5"/>
    <dgm:cxn modelId="{EE8F2978-4D3F-4215-A4F3-A64125B814C5}" type="presParOf" srcId="{C286A4A4-26E3-443E-BE3C-C11CDF3959AD}" destId="{520FAEDF-4208-433C-8BB7-686FD3981174}" srcOrd="0" destOrd="0" presId="urn:microsoft.com/office/officeart/2005/8/layout/vList5"/>
    <dgm:cxn modelId="{6111EF9C-5639-4168-A9FA-81825038C583}" type="presParOf" srcId="{C286A4A4-26E3-443E-BE3C-C11CDF3959AD}" destId="{F30BA075-7458-4D36-81E3-96B91D4758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BA075-7458-4D36-81E3-96B91D475890}">
      <dsp:nvSpPr>
        <dsp:cNvPr id="0" name=""/>
        <dsp:cNvSpPr/>
      </dsp:nvSpPr>
      <dsp:spPr>
        <a:xfrm rot="5400000">
          <a:off x="3608495" y="-1385557"/>
          <a:ext cx="3251200" cy="68351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GB" sz="1600" b="1" kern="1200" spc="-71" dirty="0" smtClean="0">
              <a:solidFill>
                <a:srgbClr val="15548D"/>
              </a:solidFill>
              <a:latin typeface="Open Sans"/>
              <a:ea typeface="ヒラギノ角ゴ ProN W3" charset="0"/>
              <a:cs typeface="ヒラギノ角ゴ ProN W3" charset="0"/>
              <a:sym typeface="Gill Sans" charset="0"/>
            </a:rPr>
            <a:t>The objective of this project was to find a </a:t>
          </a:r>
          <a:r>
            <a:rPr lang="en-GB" sz="1600" b="1" kern="1200" spc="-71" dirty="0" smtClean="0">
              <a:solidFill>
                <a:schemeClr val="bg1">
                  <a:lumMod val="50000"/>
                </a:schemeClr>
              </a:solidFill>
              <a:latin typeface="Open Sans"/>
              <a:ea typeface="ヒラギノ角ゴ ProN W3" charset="0"/>
              <a:cs typeface="ヒラギノ角ゴ ProN W3" charset="0"/>
              <a:sym typeface="Gill Sans" charset="0"/>
            </a:rPr>
            <a:t>common</a:t>
          </a:r>
          <a:r>
            <a:rPr lang="en-GB" sz="1600" b="1" kern="1200" spc="-71" dirty="0" smtClean="0">
              <a:solidFill>
                <a:schemeClr val="bg2"/>
              </a:solidFill>
              <a:latin typeface="Open Sans"/>
              <a:ea typeface="ヒラギノ角ゴ ProN W3" charset="0"/>
              <a:cs typeface="ヒラギノ角ゴ ProN W3" charset="0"/>
              <a:sym typeface="Gill Sans" charset="0"/>
            </a:rPr>
            <a:t> </a:t>
          </a:r>
          <a:r>
            <a:rPr lang="en-GB" sz="1600" b="1" kern="1200" spc="-71" dirty="0" smtClean="0">
              <a:solidFill>
                <a:schemeClr val="bg1">
                  <a:lumMod val="50000"/>
                </a:schemeClr>
              </a:solidFill>
              <a:latin typeface="Open Sans"/>
              <a:ea typeface="ヒラギノ角ゴ ProN W3" charset="0"/>
              <a:cs typeface="ヒラギノ角ゴ ProN W3" charset="0"/>
              <a:sym typeface="Gill Sans" charset="0"/>
            </a:rPr>
            <a:t>practice</a:t>
          </a:r>
          <a:r>
            <a:rPr lang="en-GB" sz="1600" b="1" kern="1200" spc="-71" dirty="0" smtClean="0">
              <a:solidFill>
                <a:schemeClr val="bg2"/>
              </a:solidFill>
              <a:latin typeface="Open Sans"/>
              <a:ea typeface="ヒラギノ角ゴ ProN W3" charset="0"/>
              <a:cs typeface="ヒラギノ角ゴ ProN W3" charset="0"/>
              <a:sym typeface="Gill Sans" charset="0"/>
            </a:rPr>
            <a:t> </a:t>
          </a:r>
          <a:r>
            <a:rPr lang="en-GB" sz="1600" b="1" kern="1200" spc="-71" dirty="0" smtClean="0">
              <a:solidFill>
                <a:srgbClr val="15548D"/>
              </a:solidFill>
              <a:latin typeface="Open Sans"/>
              <a:ea typeface="ヒラギノ角ゴ ProN W3" charset="0"/>
              <a:cs typeface="ヒラギノ角ゴ ProN W3" charset="0"/>
              <a:sym typeface="Gill Sans" charset="0"/>
            </a:rPr>
            <a:t>in relation to when a </a:t>
          </a:r>
          <a:r>
            <a:rPr lang="en-GB" sz="1600" b="1" kern="1200" spc="-71" dirty="0" smtClean="0">
              <a:solidFill>
                <a:schemeClr val="bg1">
                  <a:lumMod val="50000"/>
                </a:schemeClr>
              </a:solidFill>
              <a:latin typeface="Open Sans"/>
              <a:ea typeface="ヒラギノ角ゴ ProN W3" charset="0"/>
              <a:cs typeface="ヒラギノ角ゴ ProN W3" charset="0"/>
              <a:sym typeface="Gill Sans" charset="0"/>
            </a:rPr>
            <a:t>figurative mark</a:t>
          </a:r>
          <a:r>
            <a:rPr lang="es-ES" sz="1600" b="1" kern="1200" spc="-71" dirty="0" smtClean="0">
              <a:solidFill>
                <a:srgbClr val="15548D"/>
              </a:solidFill>
              <a:latin typeface="Open Sans"/>
              <a:ea typeface="ヒラギノ角ゴ ProN W3" charset="0"/>
              <a:cs typeface="ヒラギノ角ゴ ProN W3" charset="0"/>
              <a:sym typeface="Gill Sans" charset="0"/>
            </a:rPr>
            <a:t>, </a:t>
          </a:r>
          <a:r>
            <a:rPr lang="en-IE" sz="1600" b="1" kern="1200" spc="-71" dirty="0" smtClean="0">
              <a:solidFill>
                <a:srgbClr val="15548D"/>
              </a:solidFill>
              <a:latin typeface="Open Sans"/>
              <a:ea typeface="ヒラギノ角ゴ ProN W3" charset="0"/>
              <a:cs typeface="ヒラギノ角ゴ ProN W3" charset="0"/>
            </a:rPr>
            <a:t>containing </a:t>
          </a:r>
          <a:r>
            <a:rPr lang="en-IE" sz="1600" b="1" kern="1200" spc="-71" dirty="0" smtClean="0">
              <a:solidFill>
                <a:schemeClr val="bg1">
                  <a:lumMod val="50000"/>
                </a:schemeClr>
              </a:solidFill>
              <a:latin typeface="Open Sans"/>
              <a:ea typeface="ヒラギノ角ゴ ProN W3" charset="0"/>
              <a:cs typeface="ヒラギノ角ゴ ProN W3" charset="0"/>
            </a:rPr>
            <a:t>purely descriptive/non distinctive words</a:t>
          </a:r>
          <a:r>
            <a:rPr lang="en-IE" sz="1600" b="1" kern="1200" spc="-71" dirty="0" smtClean="0">
              <a:solidFill>
                <a:srgbClr val="15548D"/>
              </a:solidFill>
              <a:latin typeface="Open Sans"/>
              <a:ea typeface="ヒラギノ角ゴ ProN W3" charset="0"/>
              <a:cs typeface="ヒラギノ角ゴ ProN W3" charset="0"/>
            </a:rPr>
            <a:t>, passes the </a:t>
          </a:r>
          <a:r>
            <a:rPr lang="en-IE" sz="1600" b="1" kern="1200" spc="-71" dirty="0" smtClean="0">
              <a:solidFill>
                <a:schemeClr val="bg1">
                  <a:lumMod val="50000"/>
                </a:schemeClr>
              </a:solidFill>
              <a:latin typeface="Open Sans"/>
              <a:ea typeface="ヒラギノ角ゴ ProN W3" charset="0"/>
              <a:cs typeface="ヒラギノ角ゴ ProN W3" charset="0"/>
            </a:rPr>
            <a:t>absolute grounds examination</a:t>
          </a:r>
          <a:r>
            <a:rPr lang="en-IE" sz="1600" b="1" kern="1200" spc="-71" dirty="0" smtClean="0">
              <a:solidFill>
                <a:schemeClr val="bg2"/>
              </a:solidFill>
              <a:latin typeface="Open Sans"/>
              <a:ea typeface="ヒラギノ角ゴ ProN W3" charset="0"/>
              <a:cs typeface="ヒラギノ角ゴ ProN W3" charset="0"/>
            </a:rPr>
            <a:t> </a:t>
          </a:r>
          <a:r>
            <a:rPr lang="en-IE" sz="1600" b="1" kern="1200" spc="-71" dirty="0" smtClean="0">
              <a:solidFill>
                <a:srgbClr val="15548D"/>
              </a:solidFill>
              <a:latin typeface="Open Sans"/>
              <a:ea typeface="ヒラギノ角ゴ ProN W3" charset="0"/>
              <a:cs typeface="ヒラギノ角ゴ ProN W3" charset="0"/>
            </a:rPr>
            <a:t>because the figurative element renders sufficient distinctive character.</a:t>
          </a:r>
          <a:endParaRPr lang="en-IE" sz="1600" kern="1200" dirty="0">
            <a:latin typeface="Open Sans"/>
          </a:endParaRPr>
        </a:p>
      </dsp:txBody>
      <dsp:txXfrm rot="-5400000">
        <a:off x="1816538" y="565111"/>
        <a:ext cx="6676404" cy="2933778"/>
      </dsp:txXfrm>
    </dsp:sp>
    <dsp:sp modelId="{520FAEDF-4208-433C-8BB7-686FD3981174}">
      <dsp:nvSpPr>
        <dsp:cNvPr id="0" name=""/>
        <dsp:cNvSpPr/>
      </dsp:nvSpPr>
      <dsp:spPr>
        <a:xfrm>
          <a:off x="0" y="463052"/>
          <a:ext cx="1738529" cy="31378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b="1" kern="1200" spc="-71" noProof="0" dirty="0" smtClean="0">
              <a:solidFill>
                <a:srgbClr val="15548D"/>
              </a:solidFill>
              <a:latin typeface="Open Sans"/>
              <a:ea typeface="ヒラギノ角ゴ ProN W3" charset="0"/>
              <a:cs typeface="ヒラギノ角ゴ ProN W3" charset="0"/>
            </a:rPr>
            <a:t>Scope</a:t>
          </a:r>
          <a:endParaRPr lang="en-IE" sz="2800" b="1" kern="1200" spc="-71" noProof="0" dirty="0">
            <a:solidFill>
              <a:srgbClr val="15548D"/>
            </a:solidFill>
            <a:latin typeface="Open Sans"/>
            <a:ea typeface="ヒラギノ角ゴ ProN W3" charset="0"/>
            <a:cs typeface="ヒラギノ角ゴ ProN W3" charset="0"/>
          </a:endParaRPr>
        </a:p>
      </dsp:txBody>
      <dsp:txXfrm>
        <a:off x="84868" y="547920"/>
        <a:ext cx="1568793" cy="29681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890043" cy="493713"/>
          </a:xfrm>
          <a:prstGeom prst="rect">
            <a:avLst/>
          </a:prstGeom>
        </p:spPr>
        <p:txBody>
          <a:bodyPr vert="horz" lIns="91037" tIns="45518" rIns="91037" bIns="45518" rtlCol="0"/>
          <a:lstStyle>
            <a:lvl1pPr algn="l">
              <a:defRPr sz="1200"/>
            </a:lvl1pPr>
          </a:lstStyle>
          <a:p>
            <a:endParaRPr lang="en-IE"/>
          </a:p>
        </p:txBody>
      </p:sp>
      <p:sp>
        <p:nvSpPr>
          <p:cNvPr id="3" name="Date Placeholder 2"/>
          <p:cNvSpPr>
            <a:spLocks noGrp="1"/>
          </p:cNvSpPr>
          <p:nvPr>
            <p:ph type="dt" sz="quarter" idx="1"/>
          </p:nvPr>
        </p:nvSpPr>
        <p:spPr>
          <a:xfrm>
            <a:off x="3777477" y="3"/>
            <a:ext cx="2890043" cy="493713"/>
          </a:xfrm>
          <a:prstGeom prst="rect">
            <a:avLst/>
          </a:prstGeom>
        </p:spPr>
        <p:txBody>
          <a:bodyPr vert="horz" lIns="91037" tIns="45518" rIns="91037" bIns="45518" rtlCol="0"/>
          <a:lstStyle>
            <a:lvl1pPr algn="r">
              <a:defRPr sz="1200"/>
            </a:lvl1pPr>
          </a:lstStyle>
          <a:p>
            <a:fld id="{9C332C5A-5E0F-4474-B678-8A4532254169}" type="datetimeFigureOut">
              <a:rPr lang="en-IE" smtClean="0"/>
              <a:t>01/03/2018</a:t>
            </a:fld>
            <a:endParaRPr lang="en-IE"/>
          </a:p>
        </p:txBody>
      </p:sp>
      <p:sp>
        <p:nvSpPr>
          <p:cNvPr id="4" name="Footer Placeholder 3"/>
          <p:cNvSpPr>
            <a:spLocks noGrp="1"/>
          </p:cNvSpPr>
          <p:nvPr>
            <p:ph type="ftr" sz="quarter" idx="2"/>
          </p:nvPr>
        </p:nvSpPr>
        <p:spPr>
          <a:xfrm>
            <a:off x="1" y="9372602"/>
            <a:ext cx="2890043" cy="493713"/>
          </a:xfrm>
          <a:prstGeom prst="rect">
            <a:avLst/>
          </a:prstGeom>
        </p:spPr>
        <p:txBody>
          <a:bodyPr vert="horz" lIns="91037" tIns="45518" rIns="91037" bIns="45518" rtlCol="0" anchor="b"/>
          <a:lstStyle>
            <a:lvl1pPr algn="l">
              <a:defRPr sz="1200"/>
            </a:lvl1pPr>
          </a:lstStyle>
          <a:p>
            <a:endParaRPr lang="en-IE"/>
          </a:p>
        </p:txBody>
      </p:sp>
      <p:sp>
        <p:nvSpPr>
          <p:cNvPr id="5" name="Slide Number Placeholder 4"/>
          <p:cNvSpPr>
            <a:spLocks noGrp="1"/>
          </p:cNvSpPr>
          <p:nvPr>
            <p:ph type="sldNum" sz="quarter" idx="3"/>
          </p:nvPr>
        </p:nvSpPr>
        <p:spPr>
          <a:xfrm>
            <a:off x="3777477" y="9372602"/>
            <a:ext cx="2890043" cy="493713"/>
          </a:xfrm>
          <a:prstGeom prst="rect">
            <a:avLst/>
          </a:prstGeom>
        </p:spPr>
        <p:txBody>
          <a:bodyPr vert="horz" lIns="91037" tIns="45518" rIns="91037" bIns="45518" rtlCol="0" anchor="b"/>
          <a:lstStyle>
            <a:lvl1pPr algn="r">
              <a:defRPr sz="1200"/>
            </a:lvl1pPr>
          </a:lstStyle>
          <a:p>
            <a:fld id="{B91B9364-4EA5-42B9-9A82-650E6B5C6E3F}" type="slidenum">
              <a:rPr lang="en-IE" smtClean="0"/>
              <a:t>‹#›</a:t>
            </a:fld>
            <a:endParaRPr lang="en-IE"/>
          </a:p>
        </p:txBody>
      </p:sp>
    </p:spTree>
    <p:extLst>
      <p:ext uri="{BB962C8B-B14F-4D97-AF65-F5344CB8AC3E}">
        <p14:creationId xmlns:p14="http://schemas.microsoft.com/office/powerpoint/2010/main" val="337056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3395"/>
          </a:xfrm>
          <a:prstGeom prst="rect">
            <a:avLst/>
          </a:prstGeom>
        </p:spPr>
        <p:txBody>
          <a:bodyPr vert="horz" wrap="square" lIns="94480" tIns="47240" rIns="94480" bIns="4724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777608" y="4"/>
            <a:ext cx="2889938" cy="493395"/>
          </a:xfrm>
          <a:prstGeom prst="rect">
            <a:avLst/>
          </a:prstGeom>
        </p:spPr>
        <p:txBody>
          <a:bodyPr vert="horz" wrap="square" lIns="94480" tIns="47240" rIns="94480" bIns="47240" numCol="1" anchor="t" anchorCtr="0" compatLnSpc="1">
            <a:prstTxWarp prst="textNoShape">
              <a:avLst/>
            </a:prstTxWarp>
          </a:bodyPr>
          <a:lstStyle>
            <a:lvl1pPr algn="r">
              <a:defRPr sz="1200"/>
            </a:lvl1pPr>
          </a:lstStyle>
          <a:p>
            <a:fld id="{FE6DFD41-57D2-45ED-BD3B-1F75AD1D7E16}" type="datetimeFigureOut">
              <a:rPr lang="en-IE"/>
              <a:pPr/>
              <a:t>01/03/2018</a:t>
            </a:fld>
            <a:endParaRPr lang="en-IE"/>
          </a:p>
        </p:txBody>
      </p:sp>
      <p:sp>
        <p:nvSpPr>
          <p:cNvPr id="4" name="Slide Image Placeholder 3"/>
          <p:cNvSpPr>
            <a:spLocks noGrp="1" noRot="1" noChangeAspect="1"/>
          </p:cNvSpPr>
          <p:nvPr>
            <p:ph type="sldImg" idx="2"/>
          </p:nvPr>
        </p:nvSpPr>
        <p:spPr>
          <a:xfrm>
            <a:off x="663575" y="741363"/>
            <a:ext cx="5341938" cy="3698875"/>
          </a:xfrm>
          <a:prstGeom prst="rect">
            <a:avLst/>
          </a:prstGeom>
          <a:noFill/>
          <a:ln w="12700">
            <a:solidFill>
              <a:prstClr val="black"/>
            </a:solidFill>
          </a:ln>
        </p:spPr>
        <p:txBody>
          <a:bodyPr vert="horz" lIns="94480" tIns="47240" rIns="94480" bIns="47240" rtlCol="0" anchor="ctr"/>
          <a:lstStyle/>
          <a:p>
            <a:pPr lvl="0"/>
            <a:endParaRPr lang="en-IE" noProof="0" smtClean="0"/>
          </a:p>
        </p:txBody>
      </p:sp>
      <p:sp>
        <p:nvSpPr>
          <p:cNvPr id="5" name="Notes Placeholder 4"/>
          <p:cNvSpPr>
            <a:spLocks noGrp="1"/>
          </p:cNvSpPr>
          <p:nvPr>
            <p:ph type="body" sz="quarter" idx="3"/>
          </p:nvPr>
        </p:nvSpPr>
        <p:spPr>
          <a:xfrm>
            <a:off x="666910" y="4687254"/>
            <a:ext cx="5335270" cy="4440555"/>
          </a:xfrm>
          <a:prstGeom prst="rect">
            <a:avLst/>
          </a:prstGeom>
        </p:spPr>
        <p:txBody>
          <a:bodyPr vert="horz" wrap="square" lIns="94480" tIns="47240" rIns="94480" bIns="472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6" name="Footer Placeholder 5"/>
          <p:cNvSpPr>
            <a:spLocks noGrp="1"/>
          </p:cNvSpPr>
          <p:nvPr>
            <p:ph type="ftr" sz="quarter" idx="4"/>
          </p:nvPr>
        </p:nvSpPr>
        <p:spPr>
          <a:xfrm>
            <a:off x="0" y="9372796"/>
            <a:ext cx="2889938" cy="493395"/>
          </a:xfrm>
          <a:prstGeom prst="rect">
            <a:avLst/>
          </a:prstGeom>
        </p:spPr>
        <p:txBody>
          <a:bodyPr vert="horz" wrap="square" lIns="94480" tIns="47240" rIns="94480" bIns="4724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777608" y="9372796"/>
            <a:ext cx="2889938" cy="493395"/>
          </a:xfrm>
          <a:prstGeom prst="rect">
            <a:avLst/>
          </a:prstGeom>
        </p:spPr>
        <p:txBody>
          <a:bodyPr vert="horz" wrap="square" lIns="94480" tIns="47240" rIns="94480" bIns="47240" numCol="1" anchor="b" anchorCtr="0" compatLnSpc="1">
            <a:prstTxWarp prst="textNoShape">
              <a:avLst/>
            </a:prstTxWarp>
          </a:bodyPr>
          <a:lstStyle>
            <a:lvl1pPr algn="r">
              <a:defRPr sz="1200"/>
            </a:lvl1pPr>
          </a:lstStyle>
          <a:p>
            <a:fld id="{F7051073-FED1-4B82-9DE9-2F5DEAB8DA33}" type="slidenum">
              <a:rPr lang="en-IE"/>
              <a:pPr/>
              <a:t>‹#›</a:t>
            </a:fld>
            <a:endParaRPr lang="en-IE"/>
          </a:p>
        </p:txBody>
      </p:sp>
    </p:spTree>
    <p:extLst>
      <p:ext uri="{BB962C8B-B14F-4D97-AF65-F5344CB8AC3E}">
        <p14:creationId xmlns:p14="http://schemas.microsoft.com/office/powerpoint/2010/main" val="2850137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ipo.europa.eu/eSearchCLW/#basic/*///number/1462%2F2012-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741363"/>
            <a:ext cx="5341938" cy="3698875"/>
          </a:xfrm>
        </p:spPr>
      </p:sp>
      <p:sp>
        <p:nvSpPr>
          <p:cNvPr id="3" name="Notes Placeholder 2"/>
          <p:cNvSpPr>
            <a:spLocks noGrp="1"/>
          </p:cNvSpPr>
          <p:nvPr>
            <p:ph type="body" idx="1"/>
          </p:nvPr>
        </p:nvSpPr>
        <p:spPr/>
        <p:txBody>
          <a:bodyPr/>
          <a:lstStyle/>
          <a:p>
            <a:r>
              <a:rPr lang="en-US" dirty="0" smtClean="0"/>
              <a:t>18/05/2017 and 19/05/2017</a:t>
            </a:r>
            <a:endParaRPr lang="en-US" dirty="0"/>
          </a:p>
        </p:txBody>
      </p:sp>
      <p:sp>
        <p:nvSpPr>
          <p:cNvPr id="4" name="Slide Number Placeholder 3"/>
          <p:cNvSpPr>
            <a:spLocks noGrp="1"/>
          </p:cNvSpPr>
          <p:nvPr>
            <p:ph type="sldNum" sz="quarter" idx="10"/>
          </p:nvPr>
        </p:nvSpPr>
        <p:spPr/>
        <p:txBody>
          <a:bodyPr/>
          <a:lstStyle/>
          <a:p>
            <a:fld id="{EEBEFB80-562A-4D0F-88F8-AD7A73373BC7}" type="slidenum">
              <a:rPr lang="en-IE" smtClean="0"/>
              <a:t>1</a:t>
            </a:fld>
            <a:endParaRPr lang="en-IE"/>
          </a:p>
        </p:txBody>
      </p:sp>
    </p:spTree>
    <p:extLst>
      <p:ext uri="{BB962C8B-B14F-4D97-AF65-F5344CB8AC3E}">
        <p14:creationId xmlns:p14="http://schemas.microsoft.com/office/powerpoint/2010/main" val="111734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rgbClr val="141944"/>
                </a:solidFill>
                <a:latin typeface="Arial Narrow" pitchFamily="34" charset="0"/>
              </a:defRPr>
            </a:lvl1pPr>
            <a:lvl2pPr marL="742901" indent="-285732" eaLnBrk="0" hangingPunct="0">
              <a:defRPr>
                <a:solidFill>
                  <a:srgbClr val="141944"/>
                </a:solidFill>
                <a:latin typeface="Arial Narrow" pitchFamily="34" charset="0"/>
              </a:defRPr>
            </a:lvl2pPr>
            <a:lvl3pPr marL="1142925" indent="-228585" eaLnBrk="0" hangingPunct="0">
              <a:defRPr>
                <a:solidFill>
                  <a:srgbClr val="141944"/>
                </a:solidFill>
                <a:latin typeface="Arial Narrow" pitchFamily="34" charset="0"/>
              </a:defRPr>
            </a:lvl3pPr>
            <a:lvl4pPr marL="1600095" indent="-228585" eaLnBrk="0" hangingPunct="0">
              <a:defRPr>
                <a:solidFill>
                  <a:srgbClr val="141944"/>
                </a:solidFill>
                <a:latin typeface="Arial Narrow" pitchFamily="34" charset="0"/>
              </a:defRPr>
            </a:lvl4pPr>
            <a:lvl5pPr marL="2057265" indent="-228585" eaLnBrk="0" hangingPunct="0">
              <a:defRPr>
                <a:solidFill>
                  <a:srgbClr val="141944"/>
                </a:solidFill>
                <a:latin typeface="Arial Narrow" pitchFamily="34" charset="0"/>
              </a:defRPr>
            </a:lvl5pPr>
            <a:lvl6pPr marL="2514435" indent="-228585" eaLnBrk="0" fontAlgn="base" hangingPunct="0">
              <a:spcBef>
                <a:spcPct val="0"/>
              </a:spcBef>
              <a:spcAft>
                <a:spcPct val="0"/>
              </a:spcAft>
              <a:defRPr>
                <a:solidFill>
                  <a:srgbClr val="141944"/>
                </a:solidFill>
                <a:latin typeface="Arial Narrow" pitchFamily="34" charset="0"/>
              </a:defRPr>
            </a:lvl6pPr>
            <a:lvl7pPr marL="2971605" indent="-228585" eaLnBrk="0" fontAlgn="base" hangingPunct="0">
              <a:spcBef>
                <a:spcPct val="0"/>
              </a:spcBef>
              <a:spcAft>
                <a:spcPct val="0"/>
              </a:spcAft>
              <a:defRPr>
                <a:solidFill>
                  <a:srgbClr val="141944"/>
                </a:solidFill>
                <a:latin typeface="Arial Narrow" pitchFamily="34" charset="0"/>
              </a:defRPr>
            </a:lvl7pPr>
            <a:lvl8pPr marL="3428775" indent="-228585" eaLnBrk="0" fontAlgn="base" hangingPunct="0">
              <a:spcBef>
                <a:spcPct val="0"/>
              </a:spcBef>
              <a:spcAft>
                <a:spcPct val="0"/>
              </a:spcAft>
              <a:defRPr>
                <a:solidFill>
                  <a:srgbClr val="141944"/>
                </a:solidFill>
                <a:latin typeface="Arial Narrow" pitchFamily="34" charset="0"/>
              </a:defRPr>
            </a:lvl8pPr>
            <a:lvl9pPr marL="3885945" indent="-228585" eaLnBrk="0" fontAlgn="base" hangingPunct="0">
              <a:spcBef>
                <a:spcPct val="0"/>
              </a:spcBef>
              <a:spcAft>
                <a:spcPct val="0"/>
              </a:spcAft>
              <a:defRPr>
                <a:solidFill>
                  <a:srgbClr val="141944"/>
                </a:solidFill>
                <a:latin typeface="Arial Narrow" pitchFamily="34" charset="0"/>
              </a:defRPr>
            </a:lvl9pPr>
          </a:lstStyle>
          <a:p>
            <a:pPr eaLnBrk="1" hangingPunct="1"/>
            <a:fld id="{A638531B-8502-4858-A7C9-D240774615A0}" type="slidenum">
              <a:rPr lang="en-IE">
                <a:solidFill>
                  <a:srgbClr val="000000"/>
                </a:solidFill>
                <a:latin typeface="Gill Sans"/>
                <a:ea typeface="ヒラギノ角ゴ ProN W3"/>
                <a:cs typeface="ヒラギノ角ゴ ProN W3"/>
                <a:sym typeface="Gill Sans"/>
              </a:rPr>
              <a:pPr eaLnBrk="1" hangingPunct="1"/>
              <a:t>2</a:t>
            </a:fld>
            <a:endParaRPr lang="en-IE">
              <a:solidFill>
                <a:srgbClr val="000000"/>
              </a:solidFill>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val="68951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61988" y="739775"/>
            <a:ext cx="534511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rgbClr val="000000"/>
                </a:solidFill>
                <a:latin typeface="Gill Sans" charset="0"/>
                <a:ea typeface="ヒラギノ角ゴ ProN W3" charset="0"/>
                <a:cs typeface="ヒラギノ角ゴ ProN W3" charset="0"/>
                <a:sym typeface="Gill Sans" charset="0"/>
              </a:defRPr>
            </a:lvl1pPr>
            <a:lvl2pPr marL="737579" indent="-283683" eaLnBrk="0" hangingPunct="0">
              <a:defRPr sz="3000">
                <a:solidFill>
                  <a:srgbClr val="000000"/>
                </a:solidFill>
                <a:latin typeface="Gill Sans" charset="0"/>
                <a:ea typeface="ヒラギノ角ゴ ProN W3" charset="0"/>
                <a:cs typeface="ヒラギノ角ゴ ProN W3" charset="0"/>
                <a:sym typeface="Gill Sans" charset="0"/>
              </a:defRPr>
            </a:lvl2pPr>
            <a:lvl3pPr marL="1134738" indent="-226947" eaLnBrk="0" hangingPunct="0">
              <a:defRPr sz="3000">
                <a:solidFill>
                  <a:srgbClr val="000000"/>
                </a:solidFill>
                <a:latin typeface="Gill Sans" charset="0"/>
                <a:ea typeface="ヒラギノ角ゴ ProN W3" charset="0"/>
                <a:cs typeface="ヒラギノ角ゴ ProN W3" charset="0"/>
                <a:sym typeface="Gill Sans" charset="0"/>
              </a:defRPr>
            </a:lvl3pPr>
            <a:lvl4pPr marL="1588632" indent="-226947" eaLnBrk="0" hangingPunct="0">
              <a:defRPr sz="3000">
                <a:solidFill>
                  <a:srgbClr val="000000"/>
                </a:solidFill>
                <a:latin typeface="Gill Sans" charset="0"/>
                <a:ea typeface="ヒラギノ角ゴ ProN W3" charset="0"/>
                <a:cs typeface="ヒラギノ角ゴ ProN W3" charset="0"/>
                <a:sym typeface="Gill Sans" charset="0"/>
              </a:defRPr>
            </a:lvl4pPr>
            <a:lvl5pPr marL="2042527" indent="-226947" eaLnBrk="0" hangingPunct="0">
              <a:defRPr sz="3000">
                <a:solidFill>
                  <a:srgbClr val="000000"/>
                </a:solidFill>
                <a:latin typeface="Gill Sans" charset="0"/>
                <a:ea typeface="ヒラギノ角ゴ ProN W3" charset="0"/>
                <a:cs typeface="ヒラギノ角ゴ ProN W3" charset="0"/>
                <a:sym typeface="Gill Sans" charset="0"/>
              </a:defRPr>
            </a:lvl5pPr>
            <a:lvl6pPr marL="2496423"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0317"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04212"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58108"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eaLnBrk="1" hangingPunct="1"/>
            <a:fld id="{0707089A-B3EB-4F84-A47B-56FF13BFFE14}" type="slidenum">
              <a:rPr lang="en-IE" sz="1200"/>
              <a:pPr eaLnBrk="1" hangingPunct="1"/>
              <a:t>3</a:t>
            </a:fld>
            <a:endParaRPr lang="en-IE" sz="1200"/>
          </a:p>
        </p:txBody>
      </p:sp>
    </p:spTree>
    <p:extLst>
      <p:ext uri="{BB962C8B-B14F-4D97-AF65-F5344CB8AC3E}">
        <p14:creationId xmlns:p14="http://schemas.microsoft.com/office/powerpoint/2010/main" val="2919304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baseline="0" dirty="0" smtClean="0"/>
          </a:p>
        </p:txBody>
      </p:sp>
      <p:sp>
        <p:nvSpPr>
          <p:cNvPr id="4" name="Slide Number Placeholder 3"/>
          <p:cNvSpPr>
            <a:spLocks noGrp="1"/>
          </p:cNvSpPr>
          <p:nvPr>
            <p:ph type="sldNum" sz="quarter" idx="10"/>
          </p:nvPr>
        </p:nvSpPr>
        <p:spPr/>
        <p:txBody>
          <a:bodyPr/>
          <a:lstStyle/>
          <a:p>
            <a:fld id="{F7051073-FED1-4B82-9DE9-2F5DEAB8DA33}" type="slidenum">
              <a:rPr lang="en-IE" smtClean="0"/>
              <a:pPr/>
              <a:t>5</a:t>
            </a:fld>
            <a:endParaRPr lang="en-IE"/>
          </a:p>
        </p:txBody>
      </p:sp>
    </p:spTree>
    <p:extLst>
      <p:ext uri="{BB962C8B-B14F-4D97-AF65-F5344CB8AC3E}">
        <p14:creationId xmlns:p14="http://schemas.microsoft.com/office/powerpoint/2010/main" val="229230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7051073-FED1-4B82-9DE9-2F5DEAB8DA33}" type="slidenum">
              <a:rPr lang="en-IE" smtClean="0"/>
              <a:pPr/>
              <a:t>7</a:t>
            </a:fld>
            <a:endParaRPr lang="en-IE"/>
          </a:p>
        </p:txBody>
      </p:sp>
    </p:spTree>
    <p:extLst>
      <p:ext uri="{BB962C8B-B14F-4D97-AF65-F5344CB8AC3E}">
        <p14:creationId xmlns:p14="http://schemas.microsoft.com/office/powerpoint/2010/main" val="398149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741363"/>
            <a:ext cx="5341938" cy="3698875"/>
          </a:xfrm>
        </p:spPr>
      </p:sp>
      <p:sp>
        <p:nvSpPr>
          <p:cNvPr id="3" name="Notes Placeholder 2"/>
          <p:cNvSpPr>
            <a:spLocks noGrp="1"/>
          </p:cNvSpPr>
          <p:nvPr>
            <p:ph type="body" idx="1"/>
          </p:nvPr>
        </p:nvSpPr>
        <p:spPr/>
        <p:txBody>
          <a:bodyPr/>
          <a:lstStyle/>
          <a:p>
            <a:endParaRPr lang="es-ES_tradnl" baseline="0" dirty="0" smtClean="0"/>
          </a:p>
        </p:txBody>
      </p:sp>
      <p:sp>
        <p:nvSpPr>
          <p:cNvPr id="4" name="Slide Number Placeholder 3"/>
          <p:cNvSpPr>
            <a:spLocks noGrp="1"/>
          </p:cNvSpPr>
          <p:nvPr>
            <p:ph type="sldNum" sz="quarter" idx="10"/>
          </p:nvPr>
        </p:nvSpPr>
        <p:spPr/>
        <p:txBody>
          <a:bodyPr/>
          <a:lstStyle/>
          <a:p>
            <a:fld id="{F7051073-FED1-4B82-9DE9-2F5DEAB8DA33}" type="slidenum">
              <a:rPr lang="en-IE" smtClean="0"/>
              <a:pPr/>
              <a:t>11</a:t>
            </a:fld>
            <a:endParaRPr lang="en-IE"/>
          </a:p>
        </p:txBody>
      </p:sp>
    </p:spTree>
    <p:extLst>
      <p:ext uri="{BB962C8B-B14F-4D97-AF65-F5344CB8AC3E}">
        <p14:creationId xmlns:p14="http://schemas.microsoft.com/office/powerpoint/2010/main" val="229230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61988" y="739775"/>
            <a:ext cx="534511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baseline="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rgbClr val="000000"/>
                </a:solidFill>
                <a:latin typeface="Gill Sans" charset="0"/>
                <a:ea typeface="ヒラギノ角ゴ ProN W3" charset="0"/>
                <a:cs typeface="ヒラギノ角ゴ ProN W3" charset="0"/>
                <a:sym typeface="Gill Sans" charset="0"/>
              </a:defRPr>
            </a:lvl1pPr>
            <a:lvl2pPr marL="737579" indent="-283683" eaLnBrk="0" hangingPunct="0">
              <a:defRPr sz="3000">
                <a:solidFill>
                  <a:srgbClr val="000000"/>
                </a:solidFill>
                <a:latin typeface="Gill Sans" charset="0"/>
                <a:ea typeface="ヒラギノ角ゴ ProN W3" charset="0"/>
                <a:cs typeface="ヒラギノ角ゴ ProN W3" charset="0"/>
                <a:sym typeface="Gill Sans" charset="0"/>
              </a:defRPr>
            </a:lvl2pPr>
            <a:lvl3pPr marL="1134738" indent="-226947" eaLnBrk="0" hangingPunct="0">
              <a:defRPr sz="3000">
                <a:solidFill>
                  <a:srgbClr val="000000"/>
                </a:solidFill>
                <a:latin typeface="Gill Sans" charset="0"/>
                <a:ea typeface="ヒラギノ角ゴ ProN W3" charset="0"/>
                <a:cs typeface="ヒラギノ角ゴ ProN W3" charset="0"/>
                <a:sym typeface="Gill Sans" charset="0"/>
              </a:defRPr>
            </a:lvl3pPr>
            <a:lvl4pPr marL="1588632" indent="-226947" eaLnBrk="0" hangingPunct="0">
              <a:defRPr sz="3000">
                <a:solidFill>
                  <a:srgbClr val="000000"/>
                </a:solidFill>
                <a:latin typeface="Gill Sans" charset="0"/>
                <a:ea typeface="ヒラギノ角ゴ ProN W3" charset="0"/>
                <a:cs typeface="ヒラギノ角ゴ ProN W3" charset="0"/>
                <a:sym typeface="Gill Sans" charset="0"/>
              </a:defRPr>
            </a:lvl4pPr>
            <a:lvl5pPr marL="2042527" indent="-226947" eaLnBrk="0" hangingPunct="0">
              <a:defRPr sz="3000">
                <a:solidFill>
                  <a:srgbClr val="000000"/>
                </a:solidFill>
                <a:latin typeface="Gill Sans" charset="0"/>
                <a:ea typeface="ヒラギノ角ゴ ProN W3" charset="0"/>
                <a:cs typeface="ヒラギノ角ゴ ProN W3" charset="0"/>
                <a:sym typeface="Gill Sans" charset="0"/>
              </a:defRPr>
            </a:lvl5pPr>
            <a:lvl6pPr marL="2496423"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0317"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04212"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58108"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eaLnBrk="1" hangingPunct="1"/>
            <a:fld id="{0707089A-B3EB-4F84-A47B-56FF13BFFE14}" type="slidenum">
              <a:rPr lang="en-IE" sz="1200"/>
              <a:pPr eaLnBrk="1" hangingPunct="1"/>
              <a:t>12</a:t>
            </a:fld>
            <a:endParaRPr lang="en-IE" sz="1200"/>
          </a:p>
        </p:txBody>
      </p:sp>
    </p:spTree>
    <p:extLst>
      <p:ext uri="{BB962C8B-B14F-4D97-AF65-F5344CB8AC3E}">
        <p14:creationId xmlns:p14="http://schemas.microsoft.com/office/powerpoint/2010/main" val="467741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61988" y="739775"/>
            <a:ext cx="534511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baseline="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rgbClr val="000000"/>
                </a:solidFill>
                <a:latin typeface="Gill Sans" charset="0"/>
                <a:ea typeface="ヒラギノ角ゴ ProN W3" charset="0"/>
                <a:cs typeface="ヒラギノ角ゴ ProN W3" charset="0"/>
                <a:sym typeface="Gill Sans" charset="0"/>
              </a:defRPr>
            </a:lvl1pPr>
            <a:lvl2pPr marL="737579" indent="-283683" eaLnBrk="0" hangingPunct="0">
              <a:defRPr sz="3000">
                <a:solidFill>
                  <a:srgbClr val="000000"/>
                </a:solidFill>
                <a:latin typeface="Gill Sans" charset="0"/>
                <a:ea typeface="ヒラギノ角ゴ ProN W3" charset="0"/>
                <a:cs typeface="ヒラギノ角ゴ ProN W3" charset="0"/>
                <a:sym typeface="Gill Sans" charset="0"/>
              </a:defRPr>
            </a:lvl2pPr>
            <a:lvl3pPr marL="1134738" indent="-226947" eaLnBrk="0" hangingPunct="0">
              <a:defRPr sz="3000">
                <a:solidFill>
                  <a:srgbClr val="000000"/>
                </a:solidFill>
                <a:latin typeface="Gill Sans" charset="0"/>
                <a:ea typeface="ヒラギノ角ゴ ProN W3" charset="0"/>
                <a:cs typeface="ヒラギノ角ゴ ProN W3" charset="0"/>
                <a:sym typeface="Gill Sans" charset="0"/>
              </a:defRPr>
            </a:lvl3pPr>
            <a:lvl4pPr marL="1588632" indent="-226947" eaLnBrk="0" hangingPunct="0">
              <a:defRPr sz="3000">
                <a:solidFill>
                  <a:srgbClr val="000000"/>
                </a:solidFill>
                <a:latin typeface="Gill Sans" charset="0"/>
                <a:ea typeface="ヒラギノ角ゴ ProN W3" charset="0"/>
                <a:cs typeface="ヒラギノ角ゴ ProN W3" charset="0"/>
                <a:sym typeface="Gill Sans" charset="0"/>
              </a:defRPr>
            </a:lvl4pPr>
            <a:lvl5pPr marL="2042527" indent="-226947" eaLnBrk="0" hangingPunct="0">
              <a:defRPr sz="3000">
                <a:solidFill>
                  <a:srgbClr val="000000"/>
                </a:solidFill>
                <a:latin typeface="Gill Sans" charset="0"/>
                <a:ea typeface="ヒラギノ角ゴ ProN W3" charset="0"/>
                <a:cs typeface="ヒラギノ角ゴ ProN W3" charset="0"/>
                <a:sym typeface="Gill Sans" charset="0"/>
              </a:defRPr>
            </a:lvl5pPr>
            <a:lvl6pPr marL="2496423"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50317"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04212"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58108" indent="-226947"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eaLnBrk="1" hangingPunct="1"/>
            <a:fld id="{0707089A-B3EB-4F84-A47B-56FF13BFFE14}" type="slidenum">
              <a:rPr lang="en-IE" sz="1200"/>
              <a:pPr eaLnBrk="1" hangingPunct="1"/>
              <a:t>13</a:t>
            </a:fld>
            <a:endParaRPr lang="en-IE" sz="1200"/>
          </a:p>
        </p:txBody>
      </p:sp>
    </p:spTree>
    <p:extLst>
      <p:ext uri="{BB962C8B-B14F-4D97-AF65-F5344CB8AC3E}">
        <p14:creationId xmlns:p14="http://schemas.microsoft.com/office/powerpoint/2010/main" val="467741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It would be against the rationale of the EUTMR to give too much importance in the assessment of likelihood of confusion to non-distinctive elements. It cannot be that a proprietor of a trade mark composed of figurative and/or word elements, where each of them taken alone or in combination are non-distinctive, were in the position to successfully claim a likelihood of confusion based on the presence of one of these elements in the other sign. This would result in an unduly broad protection of descriptive and non-distinctive elements, which would prohibit other competitors from using the same descriptive and non-distinctive elements as components of their trade marks, especially if the use of such a term is in accordance with honest practice in commercial matters (18/09/2013, </a:t>
            </a:r>
            <a:r>
              <a:rPr lang="en-IE" sz="1200" u="sng" kern="1200" dirty="0" smtClean="0">
                <a:solidFill>
                  <a:schemeClr val="tx1"/>
                </a:solidFill>
                <a:effectLst/>
                <a:latin typeface="+mn-lt"/>
                <a:ea typeface="+mn-ea"/>
                <a:cs typeface="+mn-cs"/>
                <a:hlinkClick r:id="rId3"/>
              </a:rPr>
              <a:t>R 1462/2012-G</a:t>
            </a:r>
            <a:r>
              <a:rPr lang="en-IE" sz="1200" kern="1200" dirty="0" smtClean="0">
                <a:solidFill>
                  <a:schemeClr val="tx1"/>
                </a:solidFill>
                <a:effectLst/>
                <a:latin typeface="+mn-lt"/>
                <a:ea typeface="+mn-ea"/>
                <a:cs typeface="+mn-cs"/>
              </a:rPr>
              <a:t>, ULTIMATE GREENS / ULTIMATE NUTRITION, § 62). Since the signs coincide only in the non-distinctive element ‘sweet’, which is understood in the entire European Union, there is no likelihood of confusion, especially since the signs have a total different overall impression.</a:t>
            </a:r>
          </a:p>
          <a:p>
            <a:endParaRPr lang="en-IE" dirty="0"/>
          </a:p>
        </p:txBody>
      </p:sp>
      <p:sp>
        <p:nvSpPr>
          <p:cNvPr id="4" name="Slide Number Placeholder 3"/>
          <p:cNvSpPr>
            <a:spLocks noGrp="1"/>
          </p:cNvSpPr>
          <p:nvPr>
            <p:ph type="sldNum" sz="quarter" idx="10"/>
          </p:nvPr>
        </p:nvSpPr>
        <p:spPr/>
        <p:txBody>
          <a:bodyPr/>
          <a:lstStyle/>
          <a:p>
            <a:fld id="{EEBEFB80-562A-4D0F-88F8-AD7A73373BC7}" type="slidenum">
              <a:rPr lang="en-IE" smtClean="0"/>
              <a:t>16</a:t>
            </a:fld>
            <a:endParaRPr lang="en-IE"/>
          </a:p>
        </p:txBody>
      </p:sp>
    </p:spTree>
    <p:extLst>
      <p:ext uri="{BB962C8B-B14F-4D97-AF65-F5344CB8AC3E}">
        <p14:creationId xmlns:p14="http://schemas.microsoft.com/office/powerpoint/2010/main" val="126381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6DC5C-9C9F-40CF-B94F-E36C32C5375C}" type="slidenum">
              <a:rPr lang="en-IE" smtClean="0"/>
              <a:pPr/>
              <a:t>‹#›</a:t>
            </a:fld>
            <a:endParaRPr lang="en-IE"/>
          </a:p>
        </p:txBody>
      </p:sp>
    </p:spTree>
    <p:extLst>
      <p:ext uri="{BB962C8B-B14F-4D97-AF65-F5344CB8AC3E}">
        <p14:creationId xmlns:p14="http://schemas.microsoft.com/office/powerpoint/2010/main" val="1542144147"/>
      </p:ext>
    </p:extLst>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B51C-E474-43F2-86C3-25851173695D}" type="slidenum">
              <a:rPr lang="en-IE" smtClean="0"/>
              <a:pPr/>
              <a:t>‹#›</a:t>
            </a:fld>
            <a:endParaRPr lang="en-IE"/>
          </a:p>
        </p:txBody>
      </p:sp>
    </p:spTree>
    <p:extLst>
      <p:ext uri="{BB962C8B-B14F-4D97-AF65-F5344CB8AC3E}">
        <p14:creationId xmlns:p14="http://schemas.microsoft.com/office/powerpoint/2010/main" val="1878136428"/>
      </p:ext>
    </p:extLst>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9F188-0636-4FE5-A5B9-B5B1E7C79B7A}" type="slidenum">
              <a:rPr lang="en-IE" smtClean="0"/>
              <a:pPr/>
              <a:t>‹#›</a:t>
            </a:fld>
            <a:endParaRPr lang="en-IE"/>
          </a:p>
        </p:txBody>
      </p:sp>
    </p:spTree>
    <p:extLst>
      <p:ext uri="{BB962C8B-B14F-4D97-AF65-F5344CB8AC3E}">
        <p14:creationId xmlns:p14="http://schemas.microsoft.com/office/powerpoint/2010/main" val="3543605599"/>
      </p:ext>
    </p:extLst>
  </p:cSld>
  <p:clrMapOvr>
    <a:masterClrMapping/>
  </p:clrMapOvr>
  <p:transition spd="slow">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60600B5-A75E-44EF-8FB8-2BE108060FF2}" type="slidenum">
              <a:rPr lang="en-IE"/>
              <a:pPr/>
              <a:t>‹#›</a:t>
            </a:fld>
            <a:endParaRPr lang="en-IE"/>
          </a:p>
        </p:txBody>
      </p:sp>
    </p:spTree>
    <p:extLst>
      <p:ext uri="{BB962C8B-B14F-4D97-AF65-F5344CB8AC3E}">
        <p14:creationId xmlns:p14="http://schemas.microsoft.com/office/powerpoint/2010/main" val="4078623024"/>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66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4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60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058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64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1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99678-90C1-44A2-9ED8-A08956F2D72C}" type="slidenum">
              <a:rPr lang="en-IE" smtClean="0"/>
              <a:pPr/>
              <a:t>‹#›</a:t>
            </a:fld>
            <a:endParaRPr lang="en-IE"/>
          </a:p>
        </p:txBody>
      </p:sp>
    </p:spTree>
    <p:extLst>
      <p:ext uri="{BB962C8B-B14F-4D97-AF65-F5344CB8AC3E}">
        <p14:creationId xmlns:p14="http://schemas.microsoft.com/office/powerpoint/2010/main" val="1281720346"/>
      </p:ext>
    </p:extLst>
  </p:cSld>
  <p:clrMapOvr>
    <a:masterClrMapping/>
  </p:clrMapOvr>
  <p:transition spd="slow">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49"/>
            <a:ext cx="3259006" cy="1162051"/>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621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9"/>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r>
              <a:rPr lang="en-US" smtClean="0"/>
              <a:t>Click icon to add picture</a:t>
            </a:r>
            <a:endParaRPr lang="en-US"/>
          </a:p>
        </p:txBody>
      </p:sp>
      <p:sp>
        <p:nvSpPr>
          <p:cNvPr id="4" name="Text Placeholder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900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796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71B8F-1533-C54E-AA52-E1B7E4925B16}" type="datetimeFigureOut">
              <a:rPr lang="en-US" smtClean="0">
                <a:solidFill>
                  <a:prstClr val="black">
                    <a:tint val="75000"/>
                  </a:prstClr>
                </a:solidFill>
              </a:rPr>
              <a:pPr/>
              <a:t>3/1/2018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19CF0A-C2A7-714A-9FE8-A737F5D641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120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A60600B5-A75E-44EF-8FB8-2BE108060FF2}" type="slidenum">
              <a:rPr lang="en-IE">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266539506"/>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AF2D-02DE-43D3-B04D-6D14E40C4A26}" type="slidenum">
              <a:rPr lang="en-IE" smtClean="0"/>
              <a:pPr/>
              <a:t>‹#›</a:t>
            </a:fld>
            <a:endParaRPr lang="en-IE"/>
          </a:p>
        </p:txBody>
      </p:sp>
    </p:spTree>
    <p:extLst>
      <p:ext uri="{BB962C8B-B14F-4D97-AF65-F5344CB8AC3E}">
        <p14:creationId xmlns:p14="http://schemas.microsoft.com/office/powerpoint/2010/main" val="2369074565"/>
      </p:ext>
    </p:extLst>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A743E-56EC-45D2-A358-BD893B8A340F}" type="slidenum">
              <a:rPr lang="en-IE" smtClean="0"/>
              <a:pPr/>
              <a:t>‹#›</a:t>
            </a:fld>
            <a:endParaRPr lang="en-IE"/>
          </a:p>
        </p:txBody>
      </p:sp>
    </p:spTree>
    <p:extLst>
      <p:ext uri="{BB962C8B-B14F-4D97-AF65-F5344CB8AC3E}">
        <p14:creationId xmlns:p14="http://schemas.microsoft.com/office/powerpoint/2010/main" val="698531190"/>
      </p:ext>
    </p:extLst>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F21F3-B6E4-4F5C-9516-68A15A410BAF}" type="slidenum">
              <a:rPr lang="en-IE" smtClean="0"/>
              <a:pPr/>
              <a:t>‹#›</a:t>
            </a:fld>
            <a:endParaRPr lang="en-IE"/>
          </a:p>
        </p:txBody>
      </p:sp>
    </p:spTree>
    <p:extLst>
      <p:ext uri="{BB962C8B-B14F-4D97-AF65-F5344CB8AC3E}">
        <p14:creationId xmlns:p14="http://schemas.microsoft.com/office/powerpoint/2010/main" val="3369496877"/>
      </p:ext>
    </p:extLst>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AB0A5-9C79-43BB-A9D0-80B42A99A8F5}" type="slidenum">
              <a:rPr lang="en-IE" smtClean="0"/>
              <a:pPr/>
              <a:t>‹#›</a:t>
            </a:fld>
            <a:endParaRPr lang="en-IE"/>
          </a:p>
        </p:txBody>
      </p:sp>
    </p:spTree>
    <p:extLst>
      <p:ext uri="{BB962C8B-B14F-4D97-AF65-F5344CB8AC3E}">
        <p14:creationId xmlns:p14="http://schemas.microsoft.com/office/powerpoint/2010/main" val="1398342853"/>
      </p:ext>
    </p:extLst>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81100-173E-47DF-9C61-3CC9AA55D74B}" type="slidenum">
              <a:rPr lang="en-IE" smtClean="0"/>
              <a:pPr/>
              <a:t>‹#›</a:t>
            </a:fld>
            <a:endParaRPr lang="en-IE"/>
          </a:p>
        </p:txBody>
      </p:sp>
    </p:spTree>
    <p:extLst>
      <p:ext uri="{BB962C8B-B14F-4D97-AF65-F5344CB8AC3E}">
        <p14:creationId xmlns:p14="http://schemas.microsoft.com/office/powerpoint/2010/main" val="3490858561"/>
      </p:ext>
    </p:extLst>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8E25A-71BD-4948-9E9E-3E0B7082E397}" type="slidenum">
              <a:rPr lang="en-IE" smtClean="0"/>
              <a:pPr/>
              <a:t>‹#›</a:t>
            </a:fld>
            <a:endParaRPr lang="en-IE"/>
          </a:p>
        </p:txBody>
      </p:sp>
    </p:spTree>
    <p:extLst>
      <p:ext uri="{BB962C8B-B14F-4D97-AF65-F5344CB8AC3E}">
        <p14:creationId xmlns:p14="http://schemas.microsoft.com/office/powerpoint/2010/main" val="2747283395"/>
      </p:ext>
    </p:extLst>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30316-578F-4CCC-8AB7-87F0F1EAF5CD}" type="slidenum">
              <a:rPr lang="en-IE" smtClean="0"/>
              <a:pPr/>
              <a:t>‹#›</a:t>
            </a:fld>
            <a:endParaRPr lang="en-IE"/>
          </a:p>
        </p:txBody>
      </p:sp>
    </p:spTree>
    <p:extLst>
      <p:ext uri="{BB962C8B-B14F-4D97-AF65-F5344CB8AC3E}">
        <p14:creationId xmlns:p14="http://schemas.microsoft.com/office/powerpoint/2010/main" val="1304917093"/>
      </p:ext>
    </p:extLst>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E0340-F297-44E4-A7C0-7391B09C21F6}" type="slidenum">
              <a:rPr lang="en-IE" smtClean="0"/>
              <a:pPr/>
              <a:t>‹#›</a:t>
            </a:fld>
            <a:endParaRPr lang="en-IE"/>
          </a:p>
        </p:txBody>
      </p:sp>
    </p:spTree>
    <p:extLst>
      <p:ext uri="{BB962C8B-B14F-4D97-AF65-F5344CB8AC3E}">
        <p14:creationId xmlns:p14="http://schemas.microsoft.com/office/powerpoint/2010/main" val="784714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107287" tIns="53643" rIns="107287" bIns="536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pPr defTabSz="536433" fontAlgn="auto">
              <a:spcBef>
                <a:spcPts val="0"/>
              </a:spcBef>
              <a:spcAft>
                <a:spcPts val="0"/>
              </a:spcAft>
            </a:pPr>
            <a:fld id="{3A271B8F-1533-C54E-AA52-E1B7E4925B16}" type="datetimeFigureOut">
              <a:rPr lang="en-US" smtClean="0">
                <a:solidFill>
                  <a:prstClr val="black">
                    <a:tint val="75000"/>
                  </a:prstClr>
                </a:solidFill>
                <a:latin typeface="Calibri"/>
              </a:rPr>
              <a:pPr defTabSz="536433" fontAlgn="auto">
                <a:spcBef>
                  <a:spcPts val="0"/>
                </a:spcBef>
                <a:spcAft>
                  <a:spcPts val="0"/>
                </a:spcAft>
              </a:pPr>
              <a:t>3/1/2018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pPr defTabSz="536433"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pPr defTabSz="536433" fontAlgn="auto">
              <a:spcBef>
                <a:spcPts val="0"/>
              </a:spcBef>
              <a:spcAft>
                <a:spcPts val="0"/>
              </a:spcAft>
            </a:pPr>
            <a:fld id="{1819CF0A-C2A7-714A-9FE8-A737F5D641C0}" type="slidenum">
              <a:rPr lang="en-US" smtClean="0">
                <a:solidFill>
                  <a:prstClr val="black">
                    <a:tint val="75000"/>
                  </a:prstClr>
                </a:solidFill>
                <a:latin typeface="Calibri"/>
              </a:rPr>
              <a:pPr defTabSz="536433"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58206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536433"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536433" rtl="0" eaLnBrk="1" latinLnBrk="0" hangingPunct="1">
        <a:spcBef>
          <a:spcPct val="20000"/>
        </a:spcBef>
        <a:buFont typeface="Arial"/>
        <a:buChar char="•"/>
        <a:defRPr sz="3800" kern="1200">
          <a:solidFill>
            <a:schemeClr val="tx1"/>
          </a:solidFill>
          <a:latin typeface="+mn-lt"/>
          <a:ea typeface="+mn-ea"/>
          <a:cs typeface="+mn-cs"/>
        </a:defRPr>
      </a:lvl1pPr>
      <a:lvl2pPr marL="871703" indent="-335270" algn="l" defTabSz="536433" rtl="0" eaLnBrk="1" latinLnBrk="0" hangingPunct="1">
        <a:spcBef>
          <a:spcPct val="20000"/>
        </a:spcBef>
        <a:buFont typeface="Arial"/>
        <a:buChar char="–"/>
        <a:defRPr sz="3300" kern="1200">
          <a:solidFill>
            <a:schemeClr val="tx1"/>
          </a:solidFill>
          <a:latin typeface="+mn-lt"/>
          <a:ea typeface="+mn-ea"/>
          <a:cs typeface="+mn-cs"/>
        </a:defRPr>
      </a:lvl2pPr>
      <a:lvl3pPr marL="1341082" indent="-268216" algn="l" defTabSz="536433" rtl="0" eaLnBrk="1" latinLnBrk="0" hangingPunct="1">
        <a:spcBef>
          <a:spcPct val="20000"/>
        </a:spcBef>
        <a:buFont typeface="Arial"/>
        <a:buChar char="•"/>
        <a:defRPr sz="2800" kern="1200">
          <a:solidFill>
            <a:schemeClr val="tx1"/>
          </a:solidFill>
          <a:latin typeface="+mn-lt"/>
          <a:ea typeface="+mn-ea"/>
          <a:cs typeface="+mn-cs"/>
        </a:defRPr>
      </a:lvl3pPr>
      <a:lvl4pPr marL="1877515" indent="-268216" algn="l" defTabSz="536433" rtl="0" eaLnBrk="1" latinLnBrk="0" hangingPunct="1">
        <a:spcBef>
          <a:spcPct val="20000"/>
        </a:spcBef>
        <a:buFont typeface="Arial"/>
        <a:buChar char="–"/>
        <a:defRPr sz="2300" kern="1200">
          <a:solidFill>
            <a:schemeClr val="tx1"/>
          </a:solidFill>
          <a:latin typeface="+mn-lt"/>
          <a:ea typeface="+mn-ea"/>
          <a:cs typeface="+mn-cs"/>
        </a:defRPr>
      </a:lvl4pPr>
      <a:lvl5pPr marL="2413947" indent="-268216" algn="l" defTabSz="536433" rtl="0" eaLnBrk="1" latinLnBrk="0" hangingPunct="1">
        <a:spcBef>
          <a:spcPct val="20000"/>
        </a:spcBef>
        <a:buFont typeface="Arial"/>
        <a:buChar char="»"/>
        <a:defRPr sz="2300" kern="1200">
          <a:solidFill>
            <a:schemeClr val="tx1"/>
          </a:solidFill>
          <a:latin typeface="+mn-lt"/>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36433" rtl="0" eaLnBrk="1" latinLnBrk="0" hangingPunct="1">
        <a:defRPr sz="2100" kern="1200">
          <a:solidFill>
            <a:schemeClr val="tx1"/>
          </a:solidFill>
          <a:latin typeface="+mn-lt"/>
          <a:ea typeface="+mn-ea"/>
          <a:cs typeface="+mn-cs"/>
        </a:defRPr>
      </a:lvl1pPr>
      <a:lvl2pPr marL="536433" algn="l" defTabSz="536433" rtl="0" eaLnBrk="1" latinLnBrk="0" hangingPunct="1">
        <a:defRPr sz="2100" kern="1200">
          <a:solidFill>
            <a:schemeClr val="tx1"/>
          </a:solidFill>
          <a:latin typeface="+mn-lt"/>
          <a:ea typeface="+mn-ea"/>
          <a:cs typeface="+mn-cs"/>
        </a:defRPr>
      </a:lvl2pPr>
      <a:lvl3pPr marL="1072866" algn="l" defTabSz="536433" rtl="0" eaLnBrk="1" latinLnBrk="0" hangingPunct="1">
        <a:defRPr sz="2100" kern="1200">
          <a:solidFill>
            <a:schemeClr val="tx1"/>
          </a:solidFill>
          <a:latin typeface="+mn-lt"/>
          <a:ea typeface="+mn-ea"/>
          <a:cs typeface="+mn-cs"/>
        </a:defRPr>
      </a:lvl3pPr>
      <a:lvl4pPr marL="1609298" algn="l" defTabSz="536433" rtl="0" eaLnBrk="1" latinLnBrk="0" hangingPunct="1">
        <a:defRPr sz="2100" kern="1200">
          <a:solidFill>
            <a:schemeClr val="tx1"/>
          </a:solidFill>
          <a:latin typeface="+mn-lt"/>
          <a:ea typeface="+mn-ea"/>
          <a:cs typeface="+mn-cs"/>
        </a:defRPr>
      </a:lvl4pPr>
      <a:lvl5pPr marL="2145731" algn="l" defTabSz="536433" rtl="0" eaLnBrk="1" latinLnBrk="0" hangingPunct="1">
        <a:defRPr sz="2100" kern="1200">
          <a:solidFill>
            <a:schemeClr val="tx1"/>
          </a:solidFill>
          <a:latin typeface="+mn-lt"/>
          <a:ea typeface="+mn-ea"/>
          <a:cs typeface="+mn-cs"/>
        </a:defRPr>
      </a:lvl5pPr>
      <a:lvl6pPr marL="2682164" algn="l" defTabSz="536433" rtl="0" eaLnBrk="1" latinLnBrk="0" hangingPunct="1">
        <a:defRPr sz="2100" kern="1200">
          <a:solidFill>
            <a:schemeClr val="tx1"/>
          </a:solidFill>
          <a:latin typeface="+mn-lt"/>
          <a:ea typeface="+mn-ea"/>
          <a:cs typeface="+mn-cs"/>
        </a:defRPr>
      </a:lvl6pPr>
      <a:lvl7pPr marL="3218597" algn="l" defTabSz="536433" rtl="0" eaLnBrk="1" latinLnBrk="0" hangingPunct="1">
        <a:defRPr sz="2100" kern="1200">
          <a:solidFill>
            <a:schemeClr val="tx1"/>
          </a:solidFill>
          <a:latin typeface="+mn-lt"/>
          <a:ea typeface="+mn-ea"/>
          <a:cs typeface="+mn-cs"/>
        </a:defRPr>
      </a:lvl7pPr>
      <a:lvl8pPr marL="3755029" algn="l" defTabSz="536433" rtl="0" eaLnBrk="1" latinLnBrk="0" hangingPunct="1">
        <a:defRPr sz="2100" kern="1200">
          <a:solidFill>
            <a:schemeClr val="tx1"/>
          </a:solidFill>
          <a:latin typeface="+mn-lt"/>
          <a:ea typeface="+mn-ea"/>
          <a:cs typeface="+mn-cs"/>
        </a:defRPr>
      </a:lvl8pPr>
      <a:lvl9pPr marL="4291462" algn="l" defTabSz="53643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2232" y="2937415"/>
            <a:ext cx="8190910" cy="533921"/>
          </a:xfrm>
        </p:spPr>
        <p:txBody>
          <a:bodyPr anchor="b">
            <a:noAutofit/>
          </a:bodyPr>
          <a:lstStyle/>
          <a:p>
            <a:pPr algn="l"/>
            <a:r>
              <a:rPr lang="en-GB" sz="3000" b="1" spc="-150" dirty="0">
                <a:solidFill>
                  <a:srgbClr val="034EA2"/>
                </a:solidFill>
                <a:latin typeface="Arial"/>
                <a:ea typeface="Open Sans Semibold" panose="020B0706030804020204" pitchFamily="34" charset="0"/>
                <a:cs typeface="Arial"/>
              </a:rPr>
              <a:t>Mark consisting of both, word and figurative elements and how the figurative elements affect the distinctiveness</a:t>
            </a:r>
          </a:p>
        </p:txBody>
      </p:sp>
      <p:sp>
        <p:nvSpPr>
          <p:cNvPr id="2" name="Slide Number Placeholder 1"/>
          <p:cNvSpPr>
            <a:spLocks noGrp="1"/>
          </p:cNvSpPr>
          <p:nvPr>
            <p:ph type="sldNum" sz="quarter" idx="12"/>
          </p:nvPr>
        </p:nvSpPr>
        <p:spPr/>
        <p:txBody>
          <a:bodyPr/>
          <a:lstStyle/>
          <a:p>
            <a:fld id="{44480927-6A75-4EF0-898B-F3BE27AFB1FD}" type="slidenum">
              <a:rPr lang="en-IE" smtClean="0"/>
              <a:t>1</a:t>
            </a:fld>
            <a:endParaRPr lang="en-IE"/>
          </a:p>
        </p:txBody>
      </p:sp>
      <p:sp>
        <p:nvSpPr>
          <p:cNvPr id="5" name="Rectangle 4"/>
          <p:cNvSpPr/>
          <p:nvPr/>
        </p:nvSpPr>
        <p:spPr>
          <a:xfrm>
            <a:off x="4304928" y="4671720"/>
            <a:ext cx="4953000" cy="1200329"/>
          </a:xfrm>
          <a:prstGeom prst="rect">
            <a:avLst/>
          </a:prstGeom>
        </p:spPr>
        <p:txBody>
          <a:bodyPr>
            <a:spAutoFit/>
          </a:bodyPr>
          <a:lstStyle/>
          <a:p>
            <a:pPr algn="r"/>
            <a:r>
              <a:rPr lang="en-IE" dirty="0">
                <a:solidFill>
                  <a:srgbClr val="034EA2"/>
                </a:solidFill>
                <a:latin typeface="Arial"/>
                <a:ea typeface="Open Sans Light" panose="020B0306030504020204" pitchFamily="34" charset="0"/>
                <a:cs typeface="Arial"/>
              </a:rPr>
              <a:t>Sven Stürmann</a:t>
            </a:r>
          </a:p>
          <a:p>
            <a:pPr algn="r"/>
            <a:r>
              <a:rPr lang="en-IE" dirty="0">
                <a:solidFill>
                  <a:srgbClr val="034EA2"/>
                </a:solidFill>
                <a:latin typeface="Arial"/>
                <a:ea typeface="Open Sans Light" panose="020B0306030504020204" pitchFamily="34" charset="0"/>
                <a:cs typeface="Arial"/>
              </a:rPr>
              <a:t>Chairperson of the 2</a:t>
            </a:r>
            <a:r>
              <a:rPr lang="en-IE" baseline="30000" dirty="0">
                <a:solidFill>
                  <a:srgbClr val="034EA2"/>
                </a:solidFill>
                <a:latin typeface="Arial"/>
                <a:ea typeface="Open Sans Light" panose="020B0306030504020204" pitchFamily="34" charset="0"/>
                <a:cs typeface="Arial"/>
              </a:rPr>
              <a:t>nd</a:t>
            </a:r>
            <a:r>
              <a:rPr lang="en-IE" dirty="0">
                <a:solidFill>
                  <a:srgbClr val="034EA2"/>
                </a:solidFill>
                <a:latin typeface="Arial"/>
                <a:ea typeface="Open Sans Light" panose="020B0306030504020204" pitchFamily="34" charset="0"/>
                <a:cs typeface="Arial"/>
              </a:rPr>
              <a:t> Board of </a:t>
            </a:r>
            <a:r>
              <a:rPr lang="en-IE" dirty="0" smtClean="0">
                <a:solidFill>
                  <a:srgbClr val="034EA2"/>
                </a:solidFill>
                <a:latin typeface="Arial"/>
                <a:ea typeface="Open Sans Light" panose="020B0306030504020204" pitchFamily="34" charset="0"/>
                <a:cs typeface="Arial"/>
              </a:rPr>
              <a:t>Appeal</a:t>
            </a:r>
          </a:p>
          <a:p>
            <a:pPr algn="r"/>
            <a:endParaRPr lang="en-IE" dirty="0">
              <a:solidFill>
                <a:srgbClr val="034EA2"/>
              </a:solidFill>
              <a:latin typeface="Arial"/>
              <a:ea typeface="Open Sans Light" panose="020B0306030504020204" pitchFamily="34" charset="0"/>
              <a:cs typeface="Arial"/>
            </a:endParaRPr>
          </a:p>
          <a:p>
            <a:pPr algn="r"/>
            <a:r>
              <a:rPr lang="de-DE" smtClean="0">
                <a:solidFill>
                  <a:srgbClr val="034EA2"/>
                </a:solidFill>
                <a:latin typeface="Arial"/>
                <a:ea typeface="Open Sans Light" panose="020B0306030504020204" pitchFamily="34" charset="0"/>
                <a:cs typeface="Arial"/>
              </a:rPr>
              <a:t>Bucharest</a:t>
            </a:r>
            <a:r>
              <a:rPr lang="de-DE" dirty="0" smtClean="0">
                <a:solidFill>
                  <a:srgbClr val="034EA2"/>
                </a:solidFill>
                <a:latin typeface="Arial"/>
                <a:ea typeface="Open Sans Light" panose="020B0306030504020204" pitchFamily="34" charset="0"/>
                <a:cs typeface="Arial"/>
              </a:rPr>
              <a:t>, 6 March </a:t>
            </a:r>
            <a:r>
              <a:rPr lang="de-DE" dirty="0" smtClean="0">
                <a:solidFill>
                  <a:srgbClr val="034EA2"/>
                </a:solidFill>
                <a:latin typeface="Arial"/>
                <a:ea typeface="Open Sans Light" panose="020B0306030504020204" pitchFamily="34" charset="0"/>
                <a:cs typeface="Arial"/>
              </a:rPr>
              <a:t>2018</a:t>
            </a:r>
            <a:endParaRPr lang="de-DE" dirty="0">
              <a:solidFill>
                <a:srgbClr val="034EA2"/>
              </a:solidFill>
              <a:latin typeface="Arial"/>
              <a:ea typeface="Open Sans Light" panose="020B0306030504020204" pitchFamily="34" charset="0"/>
              <a:cs typeface="Arial"/>
            </a:endParaRPr>
          </a:p>
        </p:txBody>
      </p:sp>
    </p:spTree>
    <p:extLst>
      <p:ext uri="{BB962C8B-B14F-4D97-AF65-F5344CB8AC3E}">
        <p14:creationId xmlns:p14="http://schemas.microsoft.com/office/powerpoint/2010/main" val="2221638453"/>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686896" y="4725144"/>
            <a:ext cx="8915400" cy="2016224"/>
          </a:xfrm>
        </p:spPr>
        <p:txBody>
          <a:bodyPr>
            <a:normAutofit/>
          </a:bodyPr>
          <a:lstStyle/>
          <a:p>
            <a:pPr marL="0" indent="0" algn="just">
              <a:buNone/>
            </a:pPr>
            <a:r>
              <a:rPr lang="en-US" sz="2000" dirty="0" smtClean="0">
                <a:latin typeface="Arial" panose="020B0604020202020204" pitchFamily="34" charset="0"/>
                <a:cs typeface="Arial" panose="020B0604020202020204" pitchFamily="34" charset="0"/>
              </a:rPr>
              <a:t>‘The figurative elements repeat and reconfirm the meaning of the word elements </a:t>
            </a:r>
            <a:r>
              <a:rPr lang="de-DE" sz="2000" dirty="0" smtClean="0">
                <a:latin typeface="Arial" panose="020B0604020202020204" pitchFamily="34" charset="0"/>
                <a:cs typeface="Arial" panose="020B0604020202020204" pitchFamily="34" charset="0"/>
              </a:rPr>
              <a:t>SWISS </a:t>
            </a:r>
            <a:r>
              <a:rPr lang="de-DE" sz="2000" dirty="0" err="1" smtClean="0">
                <a:latin typeface="Arial" panose="020B0604020202020204" pitchFamily="34" charset="0"/>
                <a:cs typeface="Arial" panose="020B0604020202020204" pitchFamily="34" charset="0"/>
              </a:rPr>
              <a:t>and</a:t>
            </a:r>
            <a:r>
              <a:rPr lang="de-DE" sz="2000" dirty="0" smtClean="0">
                <a:latin typeface="Arial" panose="020B0604020202020204" pitchFamily="34" charset="0"/>
                <a:cs typeface="Arial" panose="020B0604020202020204" pitchFamily="34" charset="0"/>
              </a:rPr>
              <a:t> WOOL.‘</a:t>
            </a:r>
            <a:endParaRPr lang="en-IE"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60600B5-A75E-44EF-8FB8-2BE108060FF2}" type="slidenum">
              <a:rPr lang="en-IE" smtClean="0"/>
              <a:pPr/>
              <a:t>10</a:t>
            </a:fld>
            <a:endParaRPr lang="en-IE"/>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447" y="2060848"/>
            <a:ext cx="257428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p:cNvSpPr>
          <p:nvPr/>
        </p:nvSpPr>
        <p:spPr bwMode="auto">
          <a:xfrm>
            <a:off x="686896" y="908720"/>
            <a:ext cx="8778714" cy="360040"/>
          </a:xfrm>
          <a:prstGeom prst="rect">
            <a:avLst/>
          </a:prstGeom>
          <a:solidFill>
            <a:srgbClr val="183D8C"/>
          </a:solidFill>
          <a:ln>
            <a:noFill/>
          </a:ln>
          <a:extLst/>
        </p:spPr>
        <p:txBody>
          <a:bodyPr lIns="0" tIns="0" rIns="0" bIns="0" anchor="ctr"/>
          <a:lstStyle/>
          <a:p>
            <a:pPr algn="ctr"/>
            <a:r>
              <a:rPr lang="de-DE" b="1" dirty="0">
                <a:solidFill>
                  <a:schemeClr val="bg1"/>
                </a:solidFill>
              </a:rPr>
              <a:t>R-534/2016-5 – 20/11/2017</a:t>
            </a:r>
          </a:p>
        </p:txBody>
      </p:sp>
      <p:sp>
        <p:nvSpPr>
          <p:cNvPr id="6" name="TextBox 5"/>
          <p:cNvSpPr txBox="1"/>
          <p:nvPr/>
        </p:nvSpPr>
        <p:spPr>
          <a:xfrm>
            <a:off x="1052567" y="1879958"/>
            <a:ext cx="3744416" cy="646331"/>
          </a:xfrm>
          <a:prstGeom prst="rect">
            <a:avLst/>
          </a:prstGeom>
          <a:noFill/>
        </p:spPr>
        <p:txBody>
          <a:bodyPr wrap="square" rtlCol="0">
            <a:spAutoFit/>
          </a:bodyPr>
          <a:lstStyle/>
          <a:p>
            <a:r>
              <a:rPr lang="de-DE" dirty="0" err="1"/>
              <a:t>Classes</a:t>
            </a:r>
            <a:r>
              <a:rPr lang="de-DE" dirty="0"/>
              <a:t>: 17, 22, 24, 25, 27, 35</a:t>
            </a:r>
          </a:p>
          <a:p>
            <a:endParaRPr lang="es-ES_tradnl" dirty="0"/>
          </a:p>
        </p:txBody>
      </p:sp>
    </p:spTree>
    <p:extLst>
      <p:ext uri="{BB962C8B-B14F-4D97-AF65-F5344CB8AC3E}">
        <p14:creationId xmlns:p14="http://schemas.microsoft.com/office/powerpoint/2010/main" val="259842751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77524585"/>
              </p:ext>
            </p:extLst>
          </p:nvPr>
        </p:nvGraphicFramePr>
        <p:xfrm>
          <a:off x="614081" y="1561032"/>
          <a:ext cx="8430704" cy="3779423"/>
        </p:xfrm>
        <a:graphic>
          <a:graphicData uri="http://schemas.openxmlformats.org/drawingml/2006/table">
            <a:tbl>
              <a:tblPr firstRow="1" bandRow="1">
                <a:tableStyleId>{5C22544A-7EE6-4342-B048-85BDC9FD1C3A}</a:tableStyleId>
              </a:tblPr>
              <a:tblGrid>
                <a:gridCol w="4292213"/>
                <a:gridCol w="4138491"/>
              </a:tblGrid>
              <a:tr h="335183">
                <a:tc>
                  <a:txBody>
                    <a:bodyPr/>
                    <a:lstStyle/>
                    <a:p>
                      <a:pPr algn="ctr"/>
                      <a:r>
                        <a:rPr lang="es-ES_tradnl" sz="1400" dirty="0" smtClean="0"/>
                        <a:t>NON-DISTINCTIVE</a:t>
                      </a:r>
                      <a:endParaRPr lang="en-IE" sz="1400"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6054"/>
                    </a:solidFill>
                  </a:tcPr>
                </a:tc>
                <a:tc>
                  <a:txBody>
                    <a:bodyPr/>
                    <a:lstStyle/>
                    <a:p>
                      <a:pPr algn="ctr"/>
                      <a:r>
                        <a:rPr lang="es-ES" sz="1400" dirty="0" smtClean="0"/>
                        <a:t>NON-DISTINCTIVE</a:t>
                      </a:r>
                      <a:endParaRPr lang="en-IE" sz="1400" dirty="0"/>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6054"/>
                    </a:solidFill>
                  </a:tcPr>
                </a:tc>
              </a:tr>
              <a:tr h="2165495">
                <a:tc>
                  <a:txBody>
                    <a:bodyPr/>
                    <a:lstStyle/>
                    <a:p>
                      <a:pPr algn="ctr"/>
                      <a:endParaRPr lang="en-IE" sz="1400" b="1" dirty="0" smtClean="0">
                        <a:effectLst/>
                        <a:latin typeface="+mn-lt"/>
                        <a:ea typeface="Times New Roman"/>
                      </a:endParaRPr>
                    </a:p>
                    <a:p>
                      <a:pPr algn="ctr"/>
                      <a:endParaRPr lang="es-ES_tradnl" sz="1600" b="1" baseline="0" dirty="0" smtClean="0">
                        <a:latin typeface="Arial Narrow" panose="020B0606020202030204" pitchFamily="34" charset="0"/>
                      </a:endParaRPr>
                    </a:p>
                    <a:p>
                      <a:pPr algn="ctr"/>
                      <a:endParaRPr lang="es-ES_tradnl" sz="1600" b="1" baseline="0" dirty="0" smtClean="0">
                        <a:latin typeface="Arial Narrow" panose="020B0606020202030204" pitchFamily="34" charset="0"/>
                      </a:endParaRPr>
                    </a:p>
                    <a:p>
                      <a:pPr algn="ctr"/>
                      <a:endParaRPr lang="es-ES_tradnl" sz="1600" b="1" baseline="0" dirty="0" smtClean="0">
                        <a:latin typeface="Arial Narrow" panose="020B0606020202030204" pitchFamily="34" charset="0"/>
                      </a:endParaRPr>
                    </a:p>
                    <a:p>
                      <a:pPr algn="ctr"/>
                      <a:endParaRPr lang="es-ES_tradnl" sz="1600" b="1" baseline="0" dirty="0" smtClean="0">
                        <a:latin typeface="Arial Narrow" panose="020B0606020202030204" pitchFamily="34" charset="0"/>
                      </a:endParaRPr>
                    </a:p>
                    <a:p>
                      <a:pPr algn="ctr"/>
                      <a:endParaRPr lang="es-ES_tradnl" sz="1600" b="1" baseline="0" dirty="0" smtClean="0">
                        <a:latin typeface="Arial Narrow" panose="020B0606020202030204" pitchFamily="34" charset="0"/>
                      </a:endParaRPr>
                    </a:p>
                    <a:p>
                      <a:pPr algn="just"/>
                      <a:endParaRPr lang="es-ES_tradnl" sz="1200" b="0" i="0" kern="1200" baseline="0" noProof="0" dirty="0" smtClean="0">
                        <a:solidFill>
                          <a:schemeClr val="dk1"/>
                        </a:solidFill>
                        <a:latin typeface="Arial Narrow" panose="020B0606020202030204" pitchFamily="34" charset="0"/>
                        <a:ea typeface="+mn-ea"/>
                        <a:cs typeface="+mn-cs"/>
                      </a:endParaRPr>
                    </a:p>
                    <a:p>
                      <a:pPr algn="ctr"/>
                      <a:r>
                        <a:rPr lang="es-ES_tradnl" sz="1400" b="0" i="0" kern="1200" baseline="0" noProof="0" dirty="0" smtClean="0">
                          <a:solidFill>
                            <a:schemeClr val="dk1"/>
                          </a:solidFill>
                          <a:latin typeface="Arial Narrow" panose="020B0606020202030204" pitchFamily="34" charset="0"/>
                          <a:ea typeface="+mn-ea"/>
                          <a:cs typeface="+mn-cs"/>
                        </a:rPr>
                        <a:t>(</a:t>
                      </a:r>
                      <a:r>
                        <a:rPr lang="es-ES_tradnl" sz="1400" b="0" i="0" kern="1200" baseline="0" noProof="0" dirty="0" err="1" smtClean="0">
                          <a:solidFill>
                            <a:schemeClr val="dk1"/>
                          </a:solidFill>
                          <a:latin typeface="Arial Narrow" panose="020B0606020202030204" pitchFamily="34" charset="0"/>
                          <a:ea typeface="+mn-ea"/>
                          <a:cs typeface="+mn-cs"/>
                        </a:rPr>
                        <a:t>Class</a:t>
                      </a:r>
                      <a:r>
                        <a:rPr lang="es-ES_tradnl" sz="1400" b="0" i="0" kern="1200" baseline="0" noProof="0" dirty="0" smtClean="0">
                          <a:solidFill>
                            <a:schemeClr val="dk1"/>
                          </a:solidFill>
                          <a:latin typeface="Arial Narrow" panose="020B0606020202030204" pitchFamily="34" charset="0"/>
                          <a:ea typeface="+mn-ea"/>
                          <a:cs typeface="+mn-cs"/>
                        </a:rPr>
                        <a:t> 5: </a:t>
                      </a:r>
                      <a:r>
                        <a:rPr lang="es-ES_tradnl" sz="1400" b="0" i="0" kern="1200" baseline="0" noProof="0" dirty="0" err="1" smtClean="0">
                          <a:solidFill>
                            <a:schemeClr val="dk1"/>
                          </a:solidFill>
                          <a:latin typeface="Arial Narrow" panose="020B0606020202030204" pitchFamily="34" charset="0"/>
                          <a:ea typeface="+mn-ea"/>
                          <a:cs typeface="+mn-cs"/>
                        </a:rPr>
                        <a:t>First</a:t>
                      </a:r>
                      <a:r>
                        <a:rPr lang="es-ES_tradnl" sz="1400" b="0" i="0" kern="1200" baseline="0" noProof="0" dirty="0" smtClean="0">
                          <a:solidFill>
                            <a:schemeClr val="dk1"/>
                          </a:solidFill>
                          <a:latin typeface="Arial Narrow" panose="020B0606020202030204" pitchFamily="34" charset="0"/>
                          <a:ea typeface="+mn-ea"/>
                          <a:cs typeface="+mn-cs"/>
                        </a:rPr>
                        <a:t> </a:t>
                      </a:r>
                      <a:r>
                        <a:rPr lang="es-ES_tradnl" sz="1400" b="0" i="0" kern="1200" baseline="0" noProof="0" dirty="0" err="1" smtClean="0">
                          <a:solidFill>
                            <a:schemeClr val="dk1"/>
                          </a:solidFill>
                          <a:latin typeface="Arial Narrow" panose="020B0606020202030204" pitchFamily="34" charset="0"/>
                          <a:ea typeface="+mn-ea"/>
                          <a:cs typeface="+mn-cs"/>
                        </a:rPr>
                        <a:t>aid</a:t>
                      </a:r>
                      <a:r>
                        <a:rPr lang="es-ES_tradnl" sz="1400" b="0" i="0" kern="1200" baseline="0" noProof="0" dirty="0" smtClean="0">
                          <a:solidFill>
                            <a:schemeClr val="dk1"/>
                          </a:solidFill>
                          <a:latin typeface="Arial Narrow" panose="020B0606020202030204" pitchFamily="34" charset="0"/>
                          <a:ea typeface="+mn-ea"/>
                          <a:cs typeface="+mn-cs"/>
                        </a:rPr>
                        <a:t> kits)</a:t>
                      </a:r>
                    </a:p>
                    <a:p>
                      <a:pPr algn="ctr"/>
                      <a:endParaRPr lang="es-ES_tradnl" sz="1400" b="0" i="0" kern="1200" baseline="0" noProof="0" dirty="0" smtClean="0">
                        <a:solidFill>
                          <a:schemeClr val="dk1"/>
                        </a:solidFill>
                        <a:latin typeface="Arial Narrow" panose="020B0606020202030204" pitchFamily="34" charset="0"/>
                        <a:ea typeface="+mn-ea"/>
                        <a:cs typeface="+mn-cs"/>
                      </a:endParaRPr>
                    </a:p>
                    <a:p>
                      <a:pPr algn="just"/>
                      <a:r>
                        <a:rPr lang="en-IE" sz="1400" b="1" i="1" kern="1200" baseline="0" noProof="0" dirty="0" smtClean="0">
                          <a:solidFill>
                            <a:srgbClr val="15548D"/>
                          </a:solidFill>
                          <a:latin typeface="Arial Narrow" pitchFamily="34" charset="0"/>
                          <a:ea typeface="+mn-ea"/>
                          <a:cs typeface="Arial" pitchFamily="34" charset="0"/>
                        </a:rPr>
                        <a:t>The shape of a triangle on which the words are placed, it is a common warning sign that will be merely perceived as a call for attention more generally. </a:t>
                      </a: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endParaRPr lang="en-IE" sz="1400" b="1" dirty="0" smtClean="0">
                        <a:latin typeface="Arial Narrow" panose="020B0606020202030204" pitchFamily="34" charset="0"/>
                      </a:endParaRPr>
                    </a:p>
                    <a:p>
                      <a:pPr algn="ctr"/>
                      <a:endParaRPr lang="es-ES_tradnl" sz="1600" b="0" baseline="0" dirty="0" smtClean="0">
                        <a:latin typeface="Arial Narrow" panose="020B0606020202030204" pitchFamily="34" charset="0"/>
                      </a:endParaRPr>
                    </a:p>
                    <a:p>
                      <a:pPr algn="ctr"/>
                      <a:endParaRPr lang="es-ES_tradnl" sz="1600" b="0" baseline="0" dirty="0" smtClean="0">
                        <a:latin typeface="Arial Narrow" panose="020B0606020202030204" pitchFamily="34" charset="0"/>
                      </a:endParaRPr>
                    </a:p>
                    <a:p>
                      <a:pPr algn="ctr"/>
                      <a:endParaRPr lang="es-ES_tradnl" sz="1600" b="0" baseline="0" dirty="0" smtClean="0">
                        <a:latin typeface="Arial Narrow" panose="020B0606020202030204" pitchFamily="34" charset="0"/>
                      </a:endParaRPr>
                    </a:p>
                    <a:p>
                      <a:pPr algn="ctr"/>
                      <a:endParaRPr lang="es-ES_tradnl" sz="1600" b="0" baseline="0" dirty="0" smtClean="0">
                        <a:latin typeface="Arial Narrow" panose="020B0606020202030204" pitchFamily="34" charset="0"/>
                      </a:endParaRPr>
                    </a:p>
                    <a:p>
                      <a:pPr algn="ctr"/>
                      <a:endParaRPr lang="es-ES_tradnl" sz="1600" b="0" baseline="0" dirty="0" smtClean="0">
                        <a:latin typeface="Arial Narrow" panose="020B0606020202030204" pitchFamily="34" charset="0"/>
                      </a:endParaRPr>
                    </a:p>
                    <a:p>
                      <a:pPr algn="ctr"/>
                      <a:r>
                        <a:rPr lang="es-ES_tradnl" sz="1400" b="0" baseline="0" dirty="0" smtClean="0">
                          <a:latin typeface="Arial Narrow" panose="020B0606020202030204" pitchFamily="34" charset="0"/>
                        </a:rPr>
                        <a:t>(</a:t>
                      </a:r>
                      <a:r>
                        <a:rPr lang="es-ES_tradnl" sz="1400" b="0" baseline="0" dirty="0" err="1" smtClean="0">
                          <a:latin typeface="Arial Narrow" panose="020B0606020202030204" pitchFamily="34" charset="0"/>
                        </a:rPr>
                        <a:t>Classes</a:t>
                      </a:r>
                      <a:r>
                        <a:rPr lang="es-ES_tradnl" sz="1400" b="0" baseline="0" dirty="0" smtClean="0">
                          <a:latin typeface="Arial Narrow" panose="020B0606020202030204" pitchFamily="34" charset="0"/>
                        </a:rPr>
                        <a:t> 29, 30, 43</a:t>
                      </a:r>
                      <a:r>
                        <a:rPr lang="es-ES" sz="1400" b="0" baseline="0" dirty="0" smtClean="0">
                          <a:latin typeface="Arial Narrow" panose="020B0606020202030204" pitchFamily="34" charset="0"/>
                        </a:rPr>
                        <a:t>: </a:t>
                      </a:r>
                      <a:r>
                        <a:rPr lang="es-ES" sz="1400" b="0" baseline="0" dirty="0" err="1" smtClean="0">
                          <a:latin typeface="Arial Narrow" panose="020B0606020202030204" pitchFamily="34" charset="0"/>
                        </a:rPr>
                        <a:t>Foodstuffs</a:t>
                      </a:r>
                      <a:r>
                        <a:rPr lang="es-ES" sz="1400" b="0" baseline="0" dirty="0" smtClean="0">
                          <a:latin typeface="Arial Narrow" panose="020B0606020202030204" pitchFamily="34" charset="0"/>
                        </a:rPr>
                        <a:t>, </a:t>
                      </a:r>
                      <a:r>
                        <a:rPr lang="es-ES" sz="1400" b="0" baseline="0" dirty="0" err="1" smtClean="0">
                          <a:latin typeface="Arial Narrow" panose="020B0606020202030204" pitchFamily="34" charset="0"/>
                        </a:rPr>
                        <a:t>services</a:t>
                      </a:r>
                      <a:r>
                        <a:rPr lang="es-ES" sz="1400" b="0" baseline="0" dirty="0" smtClean="0">
                          <a:latin typeface="Arial Narrow" panose="020B0606020202030204" pitchFamily="34" charset="0"/>
                        </a:rPr>
                        <a:t> </a:t>
                      </a:r>
                      <a:r>
                        <a:rPr lang="es-ES" sz="1400" b="0" baseline="0" dirty="0" err="1" smtClean="0">
                          <a:latin typeface="Arial Narrow" panose="020B0606020202030204" pitchFamily="34" charset="0"/>
                        </a:rPr>
                        <a:t>for</a:t>
                      </a:r>
                      <a:r>
                        <a:rPr lang="es-ES" sz="1400" b="0" baseline="0" dirty="0" smtClean="0">
                          <a:latin typeface="Arial Narrow" panose="020B0606020202030204" pitchFamily="34" charset="0"/>
                        </a:rPr>
                        <a:t> </a:t>
                      </a:r>
                      <a:r>
                        <a:rPr lang="es-ES" sz="1400" b="0" baseline="0" dirty="0" err="1" smtClean="0">
                          <a:latin typeface="Arial Narrow" panose="020B0606020202030204" pitchFamily="34" charset="0"/>
                        </a:rPr>
                        <a:t>providing</a:t>
                      </a:r>
                      <a:r>
                        <a:rPr lang="es-ES" sz="1400" b="0" baseline="0" dirty="0" smtClean="0">
                          <a:latin typeface="Arial Narrow" panose="020B0606020202030204" pitchFamily="34" charset="0"/>
                        </a:rPr>
                        <a:t> </a:t>
                      </a:r>
                      <a:r>
                        <a:rPr lang="es-ES" sz="1400" b="0" baseline="0" dirty="0" err="1" smtClean="0">
                          <a:latin typeface="Arial Narrow" panose="020B0606020202030204" pitchFamily="34" charset="0"/>
                        </a:rPr>
                        <a:t>food</a:t>
                      </a:r>
                      <a:r>
                        <a:rPr lang="es-ES" sz="1400" b="0" baseline="0" dirty="0" smtClean="0">
                          <a:latin typeface="Arial Narrow" panose="020B0606020202030204" pitchFamily="34" charset="0"/>
                        </a:rPr>
                        <a:t> and </a:t>
                      </a:r>
                      <a:r>
                        <a:rPr lang="es-ES" sz="1400" b="0" baseline="0" dirty="0" err="1" smtClean="0">
                          <a:latin typeface="Arial Narrow" panose="020B0606020202030204" pitchFamily="34" charset="0"/>
                        </a:rPr>
                        <a:t>drink</a:t>
                      </a:r>
                      <a:r>
                        <a:rPr lang="es-ES" sz="1400" b="0" baseline="0" dirty="0" smtClean="0">
                          <a:latin typeface="Arial Narrow" panose="020B0606020202030204" pitchFamily="34" charset="0"/>
                        </a:rPr>
                        <a:t>)</a:t>
                      </a:r>
                      <a:endParaRPr lang="es-ES_tradnl" sz="1400" b="0" baseline="0" dirty="0" smtClean="0">
                        <a:latin typeface="Arial Narrow" panose="020B0606020202030204" pitchFamily="34" charset="0"/>
                      </a:endParaRPr>
                    </a:p>
                    <a:p>
                      <a:pPr algn="just"/>
                      <a:endParaRPr lang="en-IE" sz="1400" b="1" i="1" kern="1200" baseline="0" noProof="0" dirty="0" smtClean="0">
                        <a:solidFill>
                          <a:srgbClr val="15548D"/>
                        </a:solidFill>
                        <a:latin typeface="Arial Narrow" pitchFamily="34" charset="0"/>
                        <a:ea typeface="+mn-ea"/>
                        <a:cs typeface="Arial" pitchFamily="34" charset="0"/>
                      </a:endParaRPr>
                    </a:p>
                    <a:p>
                      <a:pPr algn="just"/>
                      <a:r>
                        <a:rPr lang="en-IE" sz="1400" b="1" i="1" kern="1200" baseline="0" noProof="0" dirty="0" smtClean="0">
                          <a:solidFill>
                            <a:srgbClr val="15548D"/>
                          </a:solidFill>
                          <a:latin typeface="Arial Narrow" pitchFamily="34" charset="0"/>
                          <a:ea typeface="+mn-ea"/>
                          <a:cs typeface="Arial" pitchFamily="34" charset="0"/>
                        </a:rPr>
                        <a:t>The device element of the sign amounts to no more than a simple label commonly used on or in connection with goods, and in the food industry more generally. It is therefore highly unlikely that the simple shape of a label will be perceived as an indication of commercial origin of the relevant goods or services.</a:t>
                      </a:r>
                      <a:endParaRPr lang="es-ES_tradnl" sz="1100" b="0" baseline="0" dirty="0" smtClean="0">
                        <a:latin typeface="Arial Narrow" panose="020B0606020202030204" pitchFamily="34"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bl>
          </a:graphicData>
        </a:graphic>
      </p:graphicFrame>
      <p:sp>
        <p:nvSpPr>
          <p:cNvPr id="19" name="TextBox 18"/>
          <p:cNvSpPr txBox="1"/>
          <p:nvPr/>
        </p:nvSpPr>
        <p:spPr>
          <a:xfrm rot="20330991">
            <a:off x="480586" y="2219408"/>
            <a:ext cx="1888818" cy="707886"/>
          </a:xfrm>
          <a:prstGeom prst="rect">
            <a:avLst/>
          </a:prstGeom>
          <a:noFill/>
        </p:spPr>
        <p:txBody>
          <a:bodyPr wrap="square" rtlCol="0">
            <a:spAutoFit/>
          </a:bodyPr>
          <a:lstStyle/>
          <a:p>
            <a:r>
              <a:rPr lang="es-ES_tradnl" sz="2000" b="1" dirty="0" smtClean="0">
                <a:solidFill>
                  <a:srgbClr val="15548D"/>
                </a:solidFill>
              </a:rPr>
              <a:t>EUIPO BOA</a:t>
            </a:r>
          </a:p>
          <a:p>
            <a:r>
              <a:rPr lang="es-ES_tradnl" sz="2000" b="1" dirty="0" smtClean="0">
                <a:solidFill>
                  <a:srgbClr val="15548D"/>
                </a:solidFill>
              </a:rPr>
              <a:t>R1018/2014-1</a:t>
            </a:r>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5961360" y="2159697"/>
            <a:ext cx="2232000" cy="1152000"/>
          </a:xfrm>
          <a:prstGeom prst="rect">
            <a:avLst/>
          </a:prstGeom>
          <a:noFill/>
          <a:ln>
            <a:noFill/>
          </a:ln>
        </p:spPr>
      </p:pic>
      <p:pic>
        <p:nvPicPr>
          <p:cNvPr id="21"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1963623" y="2024874"/>
            <a:ext cx="1656000" cy="1368000"/>
          </a:xfrm>
          <a:prstGeom prst="rect">
            <a:avLst/>
          </a:prstGeom>
          <a:noFill/>
          <a:ln>
            <a:noFill/>
          </a:ln>
        </p:spPr>
      </p:pic>
      <p:sp>
        <p:nvSpPr>
          <p:cNvPr id="22" name="TextBox 21"/>
          <p:cNvSpPr txBox="1"/>
          <p:nvPr/>
        </p:nvSpPr>
        <p:spPr>
          <a:xfrm rot="20330991">
            <a:off x="4843884" y="1805754"/>
            <a:ext cx="1888818" cy="707886"/>
          </a:xfrm>
          <a:prstGeom prst="rect">
            <a:avLst/>
          </a:prstGeom>
          <a:noFill/>
        </p:spPr>
        <p:txBody>
          <a:bodyPr wrap="square" rtlCol="0">
            <a:spAutoFit/>
          </a:bodyPr>
          <a:lstStyle/>
          <a:p>
            <a:r>
              <a:rPr lang="es-ES_tradnl" sz="2000" b="1" dirty="0" smtClean="0">
                <a:solidFill>
                  <a:srgbClr val="15548D"/>
                </a:solidFill>
              </a:rPr>
              <a:t>EUIPO BOA</a:t>
            </a:r>
          </a:p>
          <a:p>
            <a:r>
              <a:rPr lang="es-ES_tradnl" sz="2000" b="1" dirty="0" smtClean="0">
                <a:solidFill>
                  <a:srgbClr val="15548D"/>
                </a:solidFill>
              </a:rPr>
              <a:t>R2501/2014-5</a:t>
            </a:r>
          </a:p>
        </p:txBody>
      </p:sp>
      <p:sp>
        <p:nvSpPr>
          <p:cNvPr id="23" name="Rectangle 16"/>
          <p:cNvSpPr>
            <a:spLocks/>
          </p:cNvSpPr>
          <p:nvPr/>
        </p:nvSpPr>
        <p:spPr bwMode="auto">
          <a:xfrm>
            <a:off x="1339449" y="324967"/>
            <a:ext cx="8138054"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US" sz="1300" spc="-71" dirty="0">
                <a:solidFill>
                  <a:srgbClr val="FFFFFF">
                    <a:lumMod val="65000"/>
                  </a:srgbClr>
                </a:solidFill>
                <a:latin typeface="Open Sans"/>
                <a:ea typeface="Helvetica Neue UltraLight"/>
                <a:cs typeface="Helvetica Neue UltraLight"/>
                <a:sym typeface="Helvetica Neue UltraLight"/>
              </a:rPr>
              <a:t>Convergence </a:t>
            </a:r>
            <a:r>
              <a:rPr lang="en-US" sz="1300" spc="-71" dirty="0" smtClean="0">
                <a:solidFill>
                  <a:srgbClr val="FFFFFF">
                    <a:lumMod val="65000"/>
                  </a:srgbClr>
                </a:solidFill>
                <a:latin typeface="Open Sans"/>
                <a:ea typeface="Helvetica Neue UltraLight"/>
                <a:cs typeface="Helvetica Neue UltraLight"/>
                <a:sym typeface="Helvetica Neue UltraLight"/>
              </a:rPr>
              <a:t>Projects on Trade Marks</a:t>
            </a:r>
            <a:endParaRPr lang="en-US" sz="1300" spc="-71" dirty="0">
              <a:solidFill>
                <a:srgbClr val="FFFFFF">
                  <a:lumMod val="65000"/>
                </a:srgbClr>
              </a:solidFill>
              <a:latin typeface="Open Sans"/>
              <a:ea typeface="Helvetica Neue UltraLight"/>
              <a:cs typeface="Helvetica Neue UltraLight"/>
              <a:sym typeface="Helvetica Neue UltraLight"/>
            </a:endParaRPr>
          </a:p>
        </p:txBody>
      </p:sp>
    </p:spTree>
    <p:extLst>
      <p:ext uri="{BB962C8B-B14F-4D97-AF65-F5344CB8AC3E}">
        <p14:creationId xmlns:p14="http://schemas.microsoft.com/office/powerpoint/2010/main" val="1529402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2520" y="2243767"/>
            <a:ext cx="8602664" cy="3016210"/>
          </a:xfrm>
          <a:prstGeom prst="rect">
            <a:avLst/>
          </a:prstGeom>
          <a:noFill/>
        </p:spPr>
        <p:txBody>
          <a:bodyPr wrap="square">
            <a:spAutoFit/>
          </a:bodyPr>
          <a:lstStyle/>
          <a:p>
            <a:pPr marL="800100" lvl="1" indent="-342900">
              <a:buFont typeface="+mj-lt"/>
              <a:buAutoNum type="arabicPeriod"/>
            </a:pPr>
            <a:endParaRPr lang="es-ES" sz="1000" dirty="0">
              <a:solidFill>
                <a:srgbClr val="15548D"/>
              </a:solidFill>
            </a:endParaRPr>
          </a:p>
          <a:p>
            <a:pPr marL="342900" lvl="1" indent="-342900" algn="just">
              <a:buFont typeface="Arial" panose="020B0604020202020204" pitchFamily="34" charset="0"/>
              <a:buChar char="•"/>
            </a:pPr>
            <a:r>
              <a:rPr lang="en-US" altLang="en-US" sz="2000" dirty="0" smtClean="0">
                <a:solidFill>
                  <a:srgbClr val="15548D"/>
                </a:solidFill>
              </a:rPr>
              <a:t>Question of scope of protection of a trade mark:</a:t>
            </a:r>
          </a:p>
          <a:p>
            <a:pPr marL="0" lvl="1" algn="just"/>
            <a:endParaRPr lang="en-US" altLang="en-US" sz="2000" dirty="0">
              <a:solidFill>
                <a:srgbClr val="15548D"/>
              </a:solidFill>
            </a:endParaRPr>
          </a:p>
          <a:p>
            <a:pPr marL="342900" lvl="1" indent="-342900" algn="just">
              <a:buFont typeface="Arial" panose="020B0604020202020204" pitchFamily="34" charset="0"/>
              <a:buChar char="•"/>
            </a:pPr>
            <a:r>
              <a:rPr lang="en-US" altLang="en-US" sz="2000" dirty="0" smtClean="0">
                <a:solidFill>
                  <a:srgbClr val="15548D"/>
                </a:solidFill>
              </a:rPr>
              <a:t>Objective 3 and 4 of CP 4: “Determine the impact on likelihood of confusion when the common components have no or only a low degree of distinctiveness” </a:t>
            </a:r>
          </a:p>
          <a:p>
            <a:pPr marL="0" lvl="1" algn="just"/>
            <a:endParaRPr lang="en-US" altLang="en-US" sz="2000" dirty="0" smtClean="0">
              <a:solidFill>
                <a:srgbClr val="15548D"/>
              </a:solidFill>
            </a:endParaRPr>
          </a:p>
          <a:p>
            <a:pPr marL="342900" lvl="1" indent="-342900" algn="just">
              <a:buFont typeface="Arial" panose="020B0604020202020204" pitchFamily="34" charset="0"/>
              <a:buChar char="•"/>
            </a:pPr>
            <a:r>
              <a:rPr lang="en-US" altLang="en-US" sz="2000" dirty="0" smtClean="0">
                <a:solidFill>
                  <a:srgbClr val="15548D"/>
                </a:solidFill>
              </a:rPr>
              <a:t>Grand Board Decision R-1462/2012-G “ULTIMATE GREENS”</a:t>
            </a:r>
          </a:p>
          <a:p>
            <a:pPr marL="0" lvl="1" algn="just"/>
            <a:endParaRPr lang="en-US" altLang="en-US" sz="2000" dirty="0" smtClean="0">
              <a:solidFill>
                <a:srgbClr val="15548D"/>
              </a:solidFill>
            </a:endParaRPr>
          </a:p>
          <a:p>
            <a:pPr marL="0" lvl="1" algn="just"/>
            <a:r>
              <a:rPr lang="en-US" altLang="en-US" sz="2000" dirty="0" smtClean="0">
                <a:solidFill>
                  <a:srgbClr val="15548D"/>
                </a:solidFill>
              </a:rPr>
              <a:t>                                                       VS ULTIMATE GREENS</a:t>
            </a:r>
          </a:p>
          <a:p>
            <a:pPr marL="0" lvl="1" algn="just"/>
            <a:endParaRPr lang="en-US" altLang="en-US" sz="2000" dirty="0" smtClean="0">
              <a:solidFill>
                <a:srgbClr val="15548D"/>
              </a:solidFill>
            </a:endParaRPr>
          </a:p>
        </p:txBody>
      </p:sp>
      <p:sp>
        <p:nvSpPr>
          <p:cNvPr id="8" name="Rectangle 8"/>
          <p:cNvSpPr>
            <a:spLocks/>
          </p:cNvSpPr>
          <p:nvPr/>
        </p:nvSpPr>
        <p:spPr bwMode="auto">
          <a:xfrm>
            <a:off x="662524" y="1484784"/>
            <a:ext cx="8602664" cy="504056"/>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sz="2000">
              <a:latin typeface="Open Sans"/>
            </a:endParaRPr>
          </a:p>
        </p:txBody>
      </p:sp>
      <p:sp>
        <p:nvSpPr>
          <p:cNvPr id="10" name="Rectangle 17"/>
          <p:cNvSpPr>
            <a:spLocks/>
          </p:cNvSpPr>
          <p:nvPr/>
        </p:nvSpPr>
        <p:spPr bwMode="auto">
          <a:xfrm>
            <a:off x="740532" y="1412776"/>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sz="2000" b="1" spc="-71" dirty="0" smtClean="0">
                <a:solidFill>
                  <a:srgbClr val="FFFCF6"/>
                </a:solidFill>
                <a:latin typeface="Open Sans"/>
                <a:ea typeface="Helvetica Neue Light"/>
                <a:cs typeface="Helvetica Neue Light"/>
                <a:sym typeface="Helvetica Neue Light"/>
              </a:rPr>
              <a:t>Consequence for inter </a:t>
            </a:r>
            <a:r>
              <a:rPr lang="en-US" sz="2000" b="1" spc="-71" dirty="0" err="1" smtClean="0">
                <a:solidFill>
                  <a:srgbClr val="FFFCF6"/>
                </a:solidFill>
                <a:latin typeface="Open Sans"/>
                <a:ea typeface="Helvetica Neue Light"/>
                <a:cs typeface="Helvetica Neue Light"/>
                <a:sym typeface="Helvetica Neue Light"/>
              </a:rPr>
              <a:t>partes</a:t>
            </a:r>
            <a:r>
              <a:rPr lang="en-US" sz="2000" b="1" spc="-71" dirty="0" smtClean="0">
                <a:solidFill>
                  <a:srgbClr val="FFFCF6"/>
                </a:solidFill>
                <a:latin typeface="Open Sans"/>
                <a:ea typeface="Helvetica Neue Light"/>
                <a:cs typeface="Helvetica Neue Light"/>
                <a:sym typeface="Helvetica Neue Light"/>
              </a:rPr>
              <a:t> proceedings</a:t>
            </a:r>
            <a:endParaRPr lang="en-US" sz="2000" b="1" spc="-71" dirty="0">
              <a:solidFill>
                <a:srgbClr val="FFFCF6"/>
              </a:solidFill>
              <a:latin typeface="Open Sans"/>
              <a:ea typeface="Helvetica Neue Light"/>
              <a:cs typeface="Helvetica Neue Light"/>
              <a:sym typeface="Helvetica Neue Light"/>
            </a:endParaRPr>
          </a:p>
        </p:txBody>
      </p:sp>
      <p:sp>
        <p:nvSpPr>
          <p:cNvPr id="13" name="Rectangle 16"/>
          <p:cNvSpPr>
            <a:spLocks/>
          </p:cNvSpPr>
          <p:nvPr/>
        </p:nvSpPr>
        <p:spPr bwMode="auto">
          <a:xfrm>
            <a:off x="1339449" y="324967"/>
            <a:ext cx="8138054"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US" sz="1300" spc="-71" dirty="0">
                <a:solidFill>
                  <a:srgbClr val="FFFFFF">
                    <a:lumMod val="65000"/>
                  </a:srgbClr>
                </a:solidFill>
                <a:latin typeface="Open Sans"/>
                <a:ea typeface="Helvetica Neue UltraLight"/>
                <a:cs typeface="Helvetica Neue UltraLight"/>
                <a:sym typeface="Helvetica Neue UltraLight"/>
              </a:rPr>
              <a:t>Convergence </a:t>
            </a:r>
            <a:r>
              <a:rPr lang="en-US" sz="1300" spc="-71" dirty="0" smtClean="0">
                <a:solidFill>
                  <a:srgbClr val="FFFFFF">
                    <a:lumMod val="65000"/>
                  </a:srgbClr>
                </a:solidFill>
                <a:latin typeface="Open Sans"/>
                <a:ea typeface="Helvetica Neue UltraLight"/>
                <a:cs typeface="Helvetica Neue UltraLight"/>
                <a:sym typeface="Helvetica Neue UltraLight"/>
              </a:rPr>
              <a:t>Projects on Trade Marks</a:t>
            </a:r>
            <a:endParaRPr lang="en-US" sz="1300" spc="-71" dirty="0">
              <a:solidFill>
                <a:srgbClr val="FFFFFF">
                  <a:lumMod val="65000"/>
                </a:srgbClr>
              </a:solidFill>
              <a:latin typeface="Open Sans"/>
              <a:ea typeface="Helvetica Neue UltraLight"/>
              <a:cs typeface="Helvetica Neue UltraLight"/>
              <a:sym typeface="Helvetica Neue Ultra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786" y="4427196"/>
            <a:ext cx="18954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34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2520" y="2243767"/>
            <a:ext cx="8602664" cy="3170099"/>
          </a:xfrm>
          <a:prstGeom prst="rect">
            <a:avLst/>
          </a:prstGeom>
          <a:noFill/>
        </p:spPr>
        <p:txBody>
          <a:bodyPr wrap="square">
            <a:spAutoFit/>
          </a:bodyPr>
          <a:lstStyle/>
          <a:p>
            <a:pPr marL="0" lvl="1" algn="just"/>
            <a:endParaRPr lang="en-US" altLang="en-US" sz="2000" dirty="0" smtClean="0">
              <a:solidFill>
                <a:srgbClr val="15548D"/>
              </a:solidFill>
            </a:endParaRPr>
          </a:p>
          <a:p>
            <a:pPr marL="0" lvl="1" algn="just"/>
            <a:r>
              <a:rPr lang="en-US" altLang="en-US" sz="2000" dirty="0" smtClean="0">
                <a:solidFill>
                  <a:srgbClr val="15548D"/>
                </a:solidFill>
              </a:rPr>
              <a:t>But:</a:t>
            </a:r>
            <a:endParaRPr lang="en-US" altLang="en-US" sz="2000" dirty="0">
              <a:solidFill>
                <a:srgbClr val="15548D"/>
              </a:solidFill>
            </a:endParaRPr>
          </a:p>
          <a:p>
            <a:pPr marL="0" lvl="1" algn="just"/>
            <a:endParaRPr lang="en-US" altLang="en-US" sz="2000" dirty="0" smtClean="0">
              <a:solidFill>
                <a:srgbClr val="15548D"/>
              </a:solidFill>
            </a:endParaRPr>
          </a:p>
          <a:p>
            <a:pPr marL="342900" lvl="1" indent="-342900" algn="just">
              <a:buFont typeface="Arial" panose="020B0604020202020204" pitchFamily="34" charset="0"/>
              <a:buChar char="•"/>
            </a:pPr>
            <a:r>
              <a:rPr lang="en-US" altLang="en-US" sz="2000" dirty="0" smtClean="0">
                <a:solidFill>
                  <a:srgbClr val="15548D"/>
                </a:solidFill>
              </a:rPr>
              <a:t>F1 Judgment  of 24/05/2012</a:t>
            </a:r>
            <a:r>
              <a:rPr lang="en-US" altLang="en-US" sz="2000" dirty="0">
                <a:solidFill>
                  <a:srgbClr val="15548D"/>
                </a:solidFill>
              </a:rPr>
              <a:t>, C-196/11, </a:t>
            </a:r>
            <a:r>
              <a:rPr lang="en-US" altLang="en-US" sz="2000" dirty="0" smtClean="0">
                <a:solidFill>
                  <a:srgbClr val="15548D"/>
                </a:solidFill>
              </a:rPr>
              <a:t>F1-LIVE</a:t>
            </a:r>
            <a:r>
              <a:rPr lang="en-US" altLang="en-US" sz="2000" dirty="0">
                <a:solidFill>
                  <a:srgbClr val="15548D"/>
                </a:solidFill>
              </a:rPr>
              <a:t>: in proceedings opposing the registration of </a:t>
            </a:r>
            <a:r>
              <a:rPr lang="en-US" altLang="en-US" sz="2000" dirty="0" smtClean="0">
                <a:solidFill>
                  <a:srgbClr val="15548D"/>
                </a:solidFill>
              </a:rPr>
              <a:t>an EUTM</a:t>
            </a:r>
            <a:r>
              <a:rPr lang="en-US" altLang="en-US" sz="2000" dirty="0">
                <a:solidFill>
                  <a:srgbClr val="15548D"/>
                </a:solidFill>
              </a:rPr>
              <a:t>, the validity of earlier trade marks may not be called into question</a:t>
            </a:r>
            <a:r>
              <a:rPr lang="en-US" altLang="en-US" sz="2000" dirty="0" smtClean="0">
                <a:solidFill>
                  <a:srgbClr val="15548D"/>
                </a:solidFill>
              </a:rPr>
              <a:t>.</a:t>
            </a:r>
          </a:p>
          <a:p>
            <a:pPr marL="342900" lvl="1" indent="-342900" algn="just">
              <a:buFont typeface="Arial" panose="020B0604020202020204" pitchFamily="34" charset="0"/>
              <a:buChar char="•"/>
            </a:pPr>
            <a:endParaRPr lang="en-US" altLang="en-US" sz="2000" dirty="0">
              <a:solidFill>
                <a:srgbClr val="15548D"/>
              </a:solidFill>
            </a:endParaRPr>
          </a:p>
          <a:p>
            <a:pPr marL="342900" lvl="1" indent="-342900" algn="just">
              <a:buFont typeface="Arial" panose="020B0604020202020204" pitchFamily="34" charset="0"/>
              <a:buChar char="•"/>
            </a:pPr>
            <a:r>
              <a:rPr lang="en-US" altLang="en-US" sz="2000" dirty="0">
                <a:solidFill>
                  <a:srgbClr val="15548D"/>
                </a:solidFill>
              </a:rPr>
              <a:t>Consequently, the elements corresponding to the earlier mark cannot be considered as devoid of distinctive character in the trade mark comparison, but must be deemed to be endowed with some (low/minimal) degree of distinctiveness.</a:t>
            </a:r>
            <a:endParaRPr lang="en-US" altLang="en-US" sz="2000" dirty="0" smtClean="0">
              <a:solidFill>
                <a:srgbClr val="15548D"/>
              </a:solidFill>
            </a:endParaRPr>
          </a:p>
        </p:txBody>
      </p:sp>
      <p:sp>
        <p:nvSpPr>
          <p:cNvPr id="8" name="Rectangle 8"/>
          <p:cNvSpPr>
            <a:spLocks/>
          </p:cNvSpPr>
          <p:nvPr/>
        </p:nvSpPr>
        <p:spPr bwMode="auto">
          <a:xfrm>
            <a:off x="662524" y="1484784"/>
            <a:ext cx="8602664" cy="504056"/>
          </a:xfrm>
          <a:prstGeom prst="rect">
            <a:avLst/>
          </a:prstGeom>
          <a:solidFill>
            <a:srgbClr val="2A5494"/>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IE" sz="2000">
              <a:latin typeface="Open Sans"/>
            </a:endParaRPr>
          </a:p>
        </p:txBody>
      </p:sp>
      <p:sp>
        <p:nvSpPr>
          <p:cNvPr id="10" name="Rectangle 17"/>
          <p:cNvSpPr>
            <a:spLocks/>
          </p:cNvSpPr>
          <p:nvPr/>
        </p:nvSpPr>
        <p:spPr bwMode="auto">
          <a:xfrm>
            <a:off x="740532" y="1412776"/>
            <a:ext cx="8424936"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defRPr/>
            </a:pPr>
            <a:r>
              <a:rPr lang="en-US" sz="2000" b="1" spc="-71" dirty="0" smtClean="0">
                <a:solidFill>
                  <a:srgbClr val="FFFCF6"/>
                </a:solidFill>
                <a:latin typeface="Open Sans"/>
                <a:ea typeface="Helvetica Neue Light"/>
                <a:cs typeface="Helvetica Neue Light"/>
                <a:sym typeface="Helvetica Neue Light"/>
              </a:rPr>
              <a:t>Consequence for inter </a:t>
            </a:r>
            <a:r>
              <a:rPr lang="en-US" sz="2000" b="1" spc="-71" dirty="0" err="1" smtClean="0">
                <a:solidFill>
                  <a:srgbClr val="FFFCF6"/>
                </a:solidFill>
                <a:latin typeface="Open Sans"/>
                <a:ea typeface="Helvetica Neue Light"/>
                <a:cs typeface="Helvetica Neue Light"/>
                <a:sym typeface="Helvetica Neue Light"/>
              </a:rPr>
              <a:t>partes</a:t>
            </a:r>
            <a:r>
              <a:rPr lang="en-US" sz="2000" b="1" spc="-71" dirty="0" smtClean="0">
                <a:solidFill>
                  <a:srgbClr val="FFFCF6"/>
                </a:solidFill>
                <a:latin typeface="Open Sans"/>
                <a:ea typeface="Helvetica Neue Light"/>
                <a:cs typeface="Helvetica Neue Light"/>
                <a:sym typeface="Helvetica Neue Light"/>
              </a:rPr>
              <a:t> proceedings</a:t>
            </a:r>
            <a:endParaRPr lang="en-US" sz="2000" b="1" spc="-71" dirty="0">
              <a:solidFill>
                <a:srgbClr val="FFFCF6"/>
              </a:solidFill>
              <a:latin typeface="Open Sans"/>
              <a:ea typeface="Helvetica Neue Light"/>
              <a:cs typeface="Helvetica Neue Light"/>
              <a:sym typeface="Helvetica Neue Light"/>
            </a:endParaRPr>
          </a:p>
        </p:txBody>
      </p:sp>
      <p:sp>
        <p:nvSpPr>
          <p:cNvPr id="13" name="Rectangle 16"/>
          <p:cNvSpPr>
            <a:spLocks/>
          </p:cNvSpPr>
          <p:nvPr/>
        </p:nvSpPr>
        <p:spPr bwMode="auto">
          <a:xfrm>
            <a:off x="1339449" y="324967"/>
            <a:ext cx="8138054"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r>
              <a:rPr lang="en-US" sz="1300" spc="-71" dirty="0">
                <a:solidFill>
                  <a:srgbClr val="FFFFFF">
                    <a:lumMod val="65000"/>
                  </a:srgbClr>
                </a:solidFill>
                <a:latin typeface="Open Sans"/>
                <a:ea typeface="Helvetica Neue UltraLight"/>
                <a:cs typeface="Helvetica Neue UltraLight"/>
                <a:sym typeface="Helvetica Neue UltraLight"/>
              </a:rPr>
              <a:t>Convergence </a:t>
            </a:r>
            <a:r>
              <a:rPr lang="en-US" sz="1300" spc="-71" dirty="0" smtClean="0">
                <a:solidFill>
                  <a:srgbClr val="FFFFFF">
                    <a:lumMod val="65000"/>
                  </a:srgbClr>
                </a:solidFill>
                <a:latin typeface="Open Sans"/>
                <a:ea typeface="Helvetica Neue UltraLight"/>
                <a:cs typeface="Helvetica Neue UltraLight"/>
                <a:sym typeface="Helvetica Neue UltraLight"/>
              </a:rPr>
              <a:t>Projects on Trade Marks</a:t>
            </a:r>
            <a:endParaRPr lang="en-US" sz="1300" spc="-71" dirty="0">
              <a:solidFill>
                <a:srgbClr val="FFFFFF">
                  <a:lumMod val="65000"/>
                </a:srgbClr>
              </a:solidFill>
              <a:latin typeface="Open Sans"/>
              <a:ea typeface="Helvetica Neue UltraLight"/>
              <a:cs typeface="Helvetica Neue UltraLight"/>
              <a:sym typeface="Helvetica Neue UltraLight"/>
            </a:endParaRPr>
          </a:p>
        </p:txBody>
      </p:sp>
    </p:spTree>
    <p:extLst>
      <p:ext uri="{BB962C8B-B14F-4D97-AF65-F5344CB8AC3E}">
        <p14:creationId xmlns:p14="http://schemas.microsoft.com/office/powerpoint/2010/main" val="19800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620830" y="1555363"/>
            <a:ext cx="8864444" cy="4845436"/>
          </a:xfrm>
        </p:spPr>
        <p:txBody>
          <a:bodyPr>
            <a:normAutofit fontScale="92500" lnSpcReduction="10000"/>
          </a:bodyPr>
          <a:lstStyle/>
          <a:p>
            <a:pPr marL="0" indent="0">
              <a:buNone/>
            </a:pPr>
            <a:endParaRPr lang="en-GB" sz="1200" b="1" spc="-71" dirty="0" smtClean="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spc="-71" dirty="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lgn="just">
              <a:buNone/>
            </a:pPr>
            <a:r>
              <a:rPr lang="en-GB" sz="1200" dirty="0" smtClean="0">
                <a:solidFill>
                  <a:schemeClr val="tx1">
                    <a:lumMod val="65000"/>
                    <a:lumOff val="35000"/>
                  </a:schemeClr>
                </a:solidFill>
                <a:latin typeface="Arial" panose="020B0604020202020204" pitchFamily="34" charset="0"/>
                <a:cs typeface="Arial" panose="020B0604020202020204" pitchFamily="34" charset="0"/>
              </a:rPr>
              <a:t>Contested goods in Class 32.</a:t>
            </a: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r>
              <a:rPr lang="en-GB" sz="1200" dirty="0" smtClean="0">
                <a:solidFill>
                  <a:schemeClr val="tx1">
                    <a:lumMod val="65000"/>
                    <a:lumOff val="35000"/>
                  </a:schemeClr>
                </a:solidFill>
                <a:latin typeface="Arial" panose="020B0604020202020204" pitchFamily="34" charset="0"/>
                <a:cs typeface="Arial" panose="020B0604020202020204" pitchFamily="34" charset="0"/>
              </a:rPr>
              <a:t>§ 31</a:t>
            </a:r>
            <a:r>
              <a:rPr lang="en-GB" sz="1200" dirty="0">
                <a:solidFill>
                  <a:schemeClr val="tx1">
                    <a:lumMod val="65000"/>
                    <a:lumOff val="35000"/>
                  </a:schemeClr>
                </a:solidFill>
                <a:latin typeface="Arial" panose="020B0604020202020204" pitchFamily="34" charset="0"/>
                <a:cs typeface="Arial" panose="020B0604020202020204" pitchFamily="34" charset="0"/>
              </a:rPr>
              <a:t>: ‘… the coinciding element ‘</a:t>
            </a:r>
            <a:r>
              <a:rPr lang="en-GB" sz="1200" dirty="0" err="1">
                <a:solidFill>
                  <a:schemeClr val="tx1">
                    <a:lumMod val="65000"/>
                    <a:lumOff val="35000"/>
                  </a:schemeClr>
                </a:solidFill>
                <a:latin typeface="Arial" panose="020B0604020202020204" pitchFamily="34" charset="0"/>
                <a:cs typeface="Arial" panose="020B0604020202020204" pitchFamily="34" charset="0"/>
              </a:rPr>
              <a:t>Dobrý</a:t>
            </a:r>
            <a:r>
              <a:rPr lang="en-GB" sz="1200" dirty="0">
                <a:solidFill>
                  <a:schemeClr val="tx1">
                    <a:lumMod val="65000"/>
                    <a:lumOff val="35000"/>
                  </a:schemeClr>
                </a:solidFill>
                <a:latin typeface="Arial" panose="020B0604020202020204" pitchFamily="34" charset="0"/>
                <a:cs typeface="Arial" panose="020B0604020202020204" pitchFamily="34" charset="0"/>
              </a:rPr>
              <a:t> </a:t>
            </a:r>
            <a:r>
              <a:rPr lang="en-GB" sz="1200" dirty="0" err="1">
                <a:solidFill>
                  <a:schemeClr val="tx1">
                    <a:lumMod val="65000"/>
                    <a:lumOff val="35000"/>
                  </a:schemeClr>
                </a:solidFill>
                <a:latin typeface="Arial" panose="020B0604020202020204" pitchFamily="34" charset="0"/>
                <a:cs typeface="Arial" panose="020B0604020202020204" pitchFamily="34" charset="0"/>
              </a:rPr>
              <a:t>sirup</a:t>
            </a:r>
            <a:r>
              <a:rPr lang="en-GB" sz="1200" dirty="0">
                <a:solidFill>
                  <a:schemeClr val="tx1">
                    <a:lumMod val="65000"/>
                    <a:lumOff val="35000"/>
                  </a:schemeClr>
                </a:solidFill>
                <a:latin typeface="Arial" panose="020B0604020202020204" pitchFamily="34" charset="0"/>
                <a:cs typeface="Arial" panose="020B0604020202020204" pitchFamily="34" charset="0"/>
              </a:rPr>
              <a:t>’ will be understood by the relevant Slovak public, as correctly defined by the Opposition Division, as meaning ‘good syrup’ or ‘high-quality syrup’. The additional word elements in the earlier marks, namely ‘</a:t>
            </a:r>
            <a:r>
              <a:rPr lang="en-GB" sz="1200" dirty="0" err="1">
                <a:solidFill>
                  <a:schemeClr val="tx1">
                    <a:lumMod val="65000"/>
                    <a:lumOff val="35000"/>
                  </a:schemeClr>
                </a:solidFill>
                <a:latin typeface="Arial" panose="020B0604020202020204" pitchFamily="34" charset="0"/>
                <a:cs typeface="Arial" panose="020B0604020202020204" pitchFamily="34" charset="0"/>
              </a:rPr>
              <a:t>Jupí</a:t>
            </a:r>
            <a:r>
              <a:rPr lang="en-GB" sz="1200" dirty="0">
                <a:solidFill>
                  <a:schemeClr val="tx1">
                    <a:lumMod val="65000"/>
                    <a:lumOff val="35000"/>
                  </a:schemeClr>
                </a:solidFill>
                <a:latin typeface="Arial" panose="020B0604020202020204" pitchFamily="34" charset="0"/>
                <a:cs typeface="Arial" panose="020B0604020202020204" pitchFamily="34" charset="0"/>
              </a:rPr>
              <a:t>’, will be understood as meaning ‘</a:t>
            </a:r>
            <a:r>
              <a:rPr lang="en-GB" sz="1200" dirty="0" err="1">
                <a:solidFill>
                  <a:schemeClr val="tx1">
                    <a:lumMod val="65000"/>
                    <a:lumOff val="35000"/>
                  </a:schemeClr>
                </a:solidFill>
                <a:latin typeface="Arial" panose="020B0604020202020204" pitchFamily="34" charset="0"/>
                <a:cs typeface="Arial" panose="020B0604020202020204" pitchFamily="34" charset="0"/>
              </a:rPr>
              <a:t>wahey</a:t>
            </a:r>
            <a:r>
              <a:rPr lang="en-GB" sz="1200" dirty="0">
                <a:solidFill>
                  <a:schemeClr val="tx1">
                    <a:lumMod val="65000"/>
                    <a:lumOff val="35000"/>
                  </a:schemeClr>
                </a:solidFill>
                <a:latin typeface="Arial" panose="020B0604020202020204" pitchFamily="34" charset="0"/>
                <a:cs typeface="Arial" panose="020B0604020202020204" pitchFamily="34" charset="0"/>
              </a:rPr>
              <a:t>’ or ‘hooray’ whereas the elements ‘</a:t>
            </a:r>
            <a:r>
              <a:rPr lang="en-GB" sz="1200" dirty="0" err="1">
                <a:solidFill>
                  <a:schemeClr val="tx1">
                    <a:lumMod val="65000"/>
                    <a:lumOff val="35000"/>
                  </a:schemeClr>
                </a:solidFill>
                <a:latin typeface="Arial" panose="020B0604020202020204" pitchFamily="34" charset="0"/>
                <a:cs typeface="Arial" panose="020B0604020202020204" pitchFamily="34" charset="0"/>
              </a:rPr>
              <a:t>lesná</a:t>
            </a:r>
            <a:r>
              <a:rPr lang="en-GB" sz="1200" dirty="0">
                <a:solidFill>
                  <a:schemeClr val="tx1">
                    <a:lumMod val="65000"/>
                    <a:lumOff val="35000"/>
                  </a:schemeClr>
                </a:solidFill>
                <a:latin typeface="Arial" panose="020B0604020202020204" pitchFamily="34" charset="0"/>
                <a:cs typeface="Arial" panose="020B0604020202020204" pitchFamily="34" charset="0"/>
              </a:rPr>
              <a:t> </a:t>
            </a:r>
            <a:r>
              <a:rPr lang="en-GB" sz="1200" dirty="0" err="1">
                <a:solidFill>
                  <a:schemeClr val="tx1">
                    <a:lumMod val="65000"/>
                    <a:lumOff val="35000"/>
                  </a:schemeClr>
                </a:solidFill>
                <a:latin typeface="Arial" panose="020B0604020202020204" pitchFamily="34" charset="0"/>
                <a:cs typeface="Arial" panose="020B0604020202020204" pitchFamily="34" charset="0"/>
              </a:rPr>
              <a:t>zmes</a:t>
            </a:r>
            <a:r>
              <a:rPr lang="en-GB" sz="1200" dirty="0">
                <a:solidFill>
                  <a:schemeClr val="tx1">
                    <a:lumMod val="65000"/>
                    <a:lumOff val="35000"/>
                  </a:schemeClr>
                </a:solidFill>
                <a:latin typeface="Arial" panose="020B0604020202020204" pitchFamily="34" charset="0"/>
                <a:cs typeface="Arial" panose="020B0604020202020204" pitchFamily="34" charset="0"/>
              </a:rPr>
              <a:t>’, ‘</a:t>
            </a:r>
            <a:r>
              <a:rPr lang="en-GB" sz="1200" dirty="0" err="1">
                <a:solidFill>
                  <a:schemeClr val="tx1">
                    <a:lumMod val="65000"/>
                    <a:lumOff val="35000"/>
                  </a:schemeClr>
                </a:solidFill>
                <a:latin typeface="Arial" panose="020B0604020202020204" pitchFamily="34" charset="0"/>
                <a:cs typeface="Arial" panose="020B0604020202020204" pitchFamily="34" charset="0"/>
              </a:rPr>
              <a:t>pomaranč</a:t>
            </a:r>
            <a:r>
              <a:rPr lang="en-GB" sz="1200" dirty="0">
                <a:solidFill>
                  <a:schemeClr val="tx1">
                    <a:lumMod val="65000"/>
                    <a:lumOff val="35000"/>
                  </a:schemeClr>
                </a:solidFill>
                <a:latin typeface="Arial" panose="020B0604020202020204" pitchFamily="34" charset="0"/>
                <a:cs typeface="Arial" panose="020B0604020202020204" pitchFamily="34" charset="0"/>
              </a:rPr>
              <a:t>’ and ‘</a:t>
            </a:r>
            <a:r>
              <a:rPr lang="en-GB" sz="1200" dirty="0" err="1">
                <a:solidFill>
                  <a:schemeClr val="tx1">
                    <a:lumMod val="65000"/>
                    <a:lumOff val="35000"/>
                  </a:schemeClr>
                </a:solidFill>
                <a:latin typeface="Arial" panose="020B0604020202020204" pitchFamily="34" charset="0"/>
                <a:cs typeface="Arial" panose="020B0604020202020204" pitchFamily="34" charset="0"/>
              </a:rPr>
              <a:t>malina</a:t>
            </a:r>
            <a:r>
              <a:rPr lang="en-GB" sz="1200" dirty="0">
                <a:solidFill>
                  <a:schemeClr val="tx1">
                    <a:lumMod val="65000"/>
                    <a:lumOff val="35000"/>
                  </a:schemeClr>
                </a:solidFill>
                <a:latin typeface="Arial" panose="020B0604020202020204" pitchFamily="34" charset="0"/>
                <a:cs typeface="Arial" panose="020B0604020202020204" pitchFamily="34" charset="0"/>
              </a:rPr>
              <a:t>’ will be understood as ‘mixture of forest fruits’, ‘orange’ and ‘raspberry’ or ‘raspberry fruit’ respectively, i.e. as a reference to flavour, a meaning which is further emphasised by the accompanying depictions of the respective fruits in the earlier </a:t>
            </a:r>
            <a:r>
              <a:rPr lang="en-GB" sz="1200" dirty="0" smtClean="0">
                <a:solidFill>
                  <a:schemeClr val="tx1">
                    <a:lumMod val="65000"/>
                    <a:lumOff val="35000"/>
                  </a:schemeClr>
                </a:solidFill>
                <a:latin typeface="Arial" panose="020B0604020202020204" pitchFamily="34" charset="0"/>
                <a:cs typeface="Arial" panose="020B0604020202020204" pitchFamily="34" charset="0"/>
              </a:rPr>
              <a:t>marks…’.</a:t>
            </a: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r>
              <a:rPr lang="en-GB" sz="1200" dirty="0">
                <a:solidFill>
                  <a:schemeClr val="tx1">
                    <a:lumMod val="65000"/>
                    <a:lumOff val="35000"/>
                  </a:schemeClr>
                </a:solidFill>
                <a:latin typeface="Arial" panose="020B0604020202020204" pitchFamily="34" charset="0"/>
                <a:cs typeface="Arial" panose="020B0604020202020204" pitchFamily="34" charset="0"/>
              </a:rPr>
              <a:t>§ 39:’… given the descriptive and non-distinctive nature of the coinciding element ‘</a:t>
            </a:r>
            <a:r>
              <a:rPr lang="en-GB" sz="1200" dirty="0" err="1">
                <a:solidFill>
                  <a:schemeClr val="tx1">
                    <a:lumMod val="65000"/>
                    <a:lumOff val="35000"/>
                  </a:schemeClr>
                </a:solidFill>
                <a:latin typeface="Arial" panose="020B0604020202020204" pitchFamily="34" charset="0"/>
                <a:cs typeface="Arial" panose="020B0604020202020204" pitchFamily="34" charset="0"/>
              </a:rPr>
              <a:t>Dobrý</a:t>
            </a:r>
            <a:r>
              <a:rPr lang="en-GB" sz="1200" dirty="0">
                <a:solidFill>
                  <a:schemeClr val="tx1">
                    <a:lumMod val="65000"/>
                    <a:lumOff val="35000"/>
                  </a:schemeClr>
                </a:solidFill>
                <a:latin typeface="Arial" panose="020B0604020202020204" pitchFamily="34" charset="0"/>
                <a:cs typeface="Arial" panose="020B0604020202020204" pitchFamily="34" charset="0"/>
              </a:rPr>
              <a:t> </a:t>
            </a:r>
            <a:r>
              <a:rPr lang="en-GB" sz="1200" dirty="0" err="1">
                <a:solidFill>
                  <a:schemeClr val="tx1">
                    <a:lumMod val="65000"/>
                    <a:lumOff val="35000"/>
                  </a:schemeClr>
                </a:solidFill>
                <a:latin typeface="Arial" panose="020B0604020202020204" pitchFamily="34" charset="0"/>
                <a:cs typeface="Arial" panose="020B0604020202020204" pitchFamily="34" charset="0"/>
              </a:rPr>
              <a:t>sirup</a:t>
            </a:r>
            <a:r>
              <a:rPr lang="en-GB" sz="1200" dirty="0">
                <a:solidFill>
                  <a:schemeClr val="tx1">
                    <a:lumMod val="65000"/>
                    <a:lumOff val="35000"/>
                  </a:schemeClr>
                </a:solidFill>
                <a:latin typeface="Arial" panose="020B0604020202020204" pitchFamily="34" charset="0"/>
                <a:cs typeface="Arial" panose="020B0604020202020204" pitchFamily="34" charset="0"/>
              </a:rPr>
              <a:t>’, consumers are unlikely to award that element attention or to retain it in their minds </a:t>
            </a:r>
            <a:r>
              <a:rPr lang="en-GB" sz="1200" dirty="0" smtClean="0">
                <a:solidFill>
                  <a:schemeClr val="tx1">
                    <a:lumMod val="65000"/>
                    <a:lumOff val="35000"/>
                  </a:schemeClr>
                </a:solidFill>
                <a:latin typeface="Arial" panose="020B0604020202020204" pitchFamily="34" charset="0"/>
                <a:cs typeface="Arial" panose="020B0604020202020204" pitchFamily="34" charset="0"/>
              </a:rPr>
              <a:t>[…]. </a:t>
            </a:r>
            <a:r>
              <a:rPr lang="en-GB" sz="1200" dirty="0">
                <a:solidFill>
                  <a:schemeClr val="tx1">
                    <a:lumMod val="65000"/>
                    <a:lumOff val="35000"/>
                  </a:schemeClr>
                </a:solidFill>
                <a:latin typeface="Arial" panose="020B0604020202020204" pitchFamily="34" charset="0"/>
                <a:cs typeface="Arial" panose="020B0604020202020204" pitchFamily="34" charset="0"/>
              </a:rPr>
              <a:t>Indeed the descriptive nature of that element does not lend itself particularly well to function as an identifier of commercial origin when viewed in isolation, and given that this component is presented in very different contexts in the marks at hand, these differences serve to neutralise any similarities </a:t>
            </a:r>
            <a:r>
              <a:rPr lang="en-IE" sz="1200" dirty="0">
                <a:solidFill>
                  <a:schemeClr val="tx1">
                    <a:lumMod val="65000"/>
                    <a:lumOff val="35000"/>
                  </a:schemeClr>
                </a:solidFill>
                <a:latin typeface="Arial" panose="020B0604020202020204" pitchFamily="34" charset="0"/>
                <a:cs typeface="Arial" panose="020B0604020202020204" pitchFamily="34" charset="0"/>
              </a:rPr>
              <a:t>.’.</a:t>
            </a: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706561" y="1046704"/>
            <a:ext cx="8778714" cy="360040"/>
          </a:xfrm>
          <a:prstGeom prst="rect">
            <a:avLst/>
          </a:prstGeom>
          <a:solidFill>
            <a:srgbClr val="183D8C"/>
          </a:solidFill>
          <a:ln>
            <a:noFill/>
          </a:ln>
          <a:extLst/>
        </p:spPr>
        <p:txBody>
          <a:bodyPr lIns="0" tIns="0" rIns="0" bIns="0" anchor="ctr"/>
          <a:lstStyle/>
          <a:p>
            <a:pPr marL="85725" algn="ctr"/>
            <a:r>
              <a:rPr lang="da-DK" sz="1500" b="1" spc="-71" dirty="0" smtClean="0">
                <a:solidFill>
                  <a:srgbClr val="FFFCF6"/>
                </a:solidFill>
                <a:latin typeface="Arial"/>
                <a:ea typeface="Open Sans" panose="020B0606030504020204" pitchFamily="34" charset="0"/>
                <a:cs typeface="Arial"/>
              </a:rPr>
              <a:t>R 1743/2017-5  (Slovak mark vs. EUTM)</a:t>
            </a:r>
            <a:endParaRPr lang="en-IE" sz="1500" b="1" dirty="0">
              <a:latin typeface="Arial"/>
              <a:ea typeface="Open Sans" panose="020B0606030504020204" pitchFamily="34" charset="0"/>
              <a:cs typeface="Arial"/>
            </a:endParaRPr>
          </a:p>
        </p:txBody>
      </p:sp>
      <p:sp>
        <p:nvSpPr>
          <p:cNvPr id="7" name="Rectangle 6"/>
          <p:cNvSpPr>
            <a:spLocks/>
          </p:cNvSpPr>
          <p:nvPr/>
        </p:nvSpPr>
        <p:spPr bwMode="auto">
          <a:xfrm>
            <a:off x="740532" y="433242"/>
            <a:ext cx="8744743"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endParaRPr lang="en-US" sz="1000" spc="-71" dirty="0">
              <a:solidFill>
                <a:schemeClr val="tx1">
                  <a:lumMod val="50000"/>
                  <a:lumOff val="50000"/>
                </a:schemeClr>
              </a:solidFill>
              <a:latin typeface="Arial"/>
              <a:ea typeface="Open Sans Light" panose="020B0306030504020204" pitchFamily="34" charset="0"/>
              <a:cs typeface="Arial"/>
              <a:sym typeface="Helvetica Neue UltraLight"/>
            </a:endParaRPr>
          </a:p>
        </p:txBody>
      </p:sp>
      <p:graphicFrame>
        <p:nvGraphicFramePr>
          <p:cNvPr id="2" name="Table 1"/>
          <p:cNvGraphicFramePr>
            <a:graphicFrameLocks noGrp="1"/>
          </p:cNvGraphicFramePr>
          <p:nvPr>
            <p:extLst>
              <p:ext uri="{D42A27DB-BD31-4B8C-83A1-F6EECF244321}">
                <p14:modId xmlns:p14="http://schemas.microsoft.com/office/powerpoint/2010/main" val="3091893199"/>
              </p:ext>
            </p:extLst>
          </p:nvPr>
        </p:nvGraphicFramePr>
        <p:xfrm>
          <a:off x="1462388" y="1581944"/>
          <a:ext cx="6604000" cy="2647446"/>
        </p:xfrm>
        <a:graphic>
          <a:graphicData uri="http://schemas.openxmlformats.org/drawingml/2006/table">
            <a:tbl>
              <a:tblPr firstRow="1" bandRow="1">
                <a:tableStyleId>{5C22544A-7EE6-4342-B048-85BDC9FD1C3A}</a:tableStyleId>
              </a:tblPr>
              <a:tblGrid>
                <a:gridCol w="3302000"/>
                <a:gridCol w="3302000"/>
              </a:tblGrid>
              <a:tr h="2042375">
                <a:tc>
                  <a:txBody>
                    <a:bodyPr/>
                    <a:lstStyle/>
                    <a:p>
                      <a:pPr algn="ctr">
                        <a:spcBef>
                          <a:spcPts val="1800"/>
                        </a:spcBef>
                        <a:spcAft>
                          <a:spcPts val="1800"/>
                        </a:spcAft>
                      </a:pPr>
                      <a:r>
                        <a:rPr lang="en-US" sz="1800" b="1" kern="1200" dirty="0" err="1">
                          <a:solidFill>
                            <a:schemeClr val="dk1"/>
                          </a:solidFill>
                          <a:latin typeface="Arial" panose="020B0604020202020204" pitchFamily="34" charset="0"/>
                          <a:ea typeface="+mn-ea"/>
                          <a:cs typeface="Arial" panose="020B0604020202020204" pitchFamily="34" charset="0"/>
                        </a:rPr>
                        <a:t>Dobrý</a:t>
                      </a:r>
                      <a:r>
                        <a:rPr lang="en-US" sz="1800" b="1" kern="1200" dirty="0">
                          <a:solidFill>
                            <a:schemeClr val="dk1"/>
                          </a:solidFill>
                          <a:latin typeface="Arial" panose="020B0604020202020204" pitchFamily="34" charset="0"/>
                          <a:ea typeface="+mn-ea"/>
                          <a:cs typeface="Arial" panose="020B0604020202020204" pitchFamily="34" charset="0"/>
                        </a:rPr>
                        <a:t> </a:t>
                      </a:r>
                      <a:r>
                        <a:rPr lang="en-US" sz="1800" b="1" kern="1200" dirty="0" err="1">
                          <a:solidFill>
                            <a:schemeClr val="dk1"/>
                          </a:solidFill>
                          <a:latin typeface="Arial" panose="020B0604020202020204" pitchFamily="34" charset="0"/>
                          <a:ea typeface="+mn-ea"/>
                          <a:cs typeface="Arial" panose="020B0604020202020204" pitchFamily="34" charset="0"/>
                        </a:rPr>
                        <a:t>sirup</a:t>
                      </a:r>
                      <a:r>
                        <a:rPr lang="en-US" sz="1800" b="1" kern="1200" dirty="0">
                          <a:solidFill>
                            <a:schemeClr val="dk1"/>
                          </a:solidFill>
                          <a:latin typeface="Arial" panose="020B0604020202020204" pitchFamily="34" charset="0"/>
                          <a:ea typeface="+mn-ea"/>
                          <a:cs typeface="Arial" panose="020B0604020202020204" pitchFamily="34" charset="0"/>
                        </a:rPr>
                        <a:t> </a:t>
                      </a:r>
                      <a:r>
                        <a:rPr lang="en-US" sz="1800" b="1" kern="1200" dirty="0" err="1" smtClean="0">
                          <a:solidFill>
                            <a:schemeClr val="dk1"/>
                          </a:solidFill>
                          <a:latin typeface="Arial" panose="020B0604020202020204" pitchFamily="34" charset="0"/>
                          <a:ea typeface="+mn-ea"/>
                          <a:cs typeface="Arial" panose="020B0604020202020204" pitchFamily="34" charset="0"/>
                        </a:rPr>
                        <a:t>Jupí</a:t>
                      </a:r>
                      <a:endParaRPr lang="en-US" sz="1800" b="1" kern="1200" dirty="0" smtClean="0">
                        <a:solidFill>
                          <a:schemeClr val="dk1"/>
                        </a:solidFill>
                        <a:latin typeface="Arial" panose="020B0604020202020204" pitchFamily="34" charset="0"/>
                        <a:ea typeface="+mn-ea"/>
                        <a:cs typeface="Arial" panose="020B0604020202020204" pitchFamily="34" charset="0"/>
                      </a:endParaRPr>
                    </a:p>
                    <a:p>
                      <a:pPr algn="ctr">
                        <a:spcBef>
                          <a:spcPts val="1800"/>
                        </a:spcBef>
                        <a:spcAft>
                          <a:spcPts val="1800"/>
                        </a:spcAft>
                      </a:pPr>
                      <a:endParaRPr lang="en-US" sz="1800" b="1" kern="1200" dirty="0" smtClean="0">
                        <a:solidFill>
                          <a:schemeClr val="tx1"/>
                        </a:solidFill>
                        <a:latin typeface="+mn-lt"/>
                        <a:ea typeface="+mn-ea"/>
                        <a:cs typeface="+mn-cs"/>
                      </a:endParaRPr>
                    </a:p>
                    <a:p>
                      <a:pPr algn="ctr">
                        <a:spcBef>
                          <a:spcPts val="1800"/>
                        </a:spcBef>
                        <a:spcAft>
                          <a:spcPts val="1800"/>
                        </a:spcAft>
                      </a:pPr>
                      <a:endParaRPr lang="en-US" sz="1800" b="1" kern="1200" dirty="0" smtClean="0">
                        <a:solidFill>
                          <a:schemeClr val="tx1"/>
                        </a:solidFill>
                        <a:latin typeface="+mn-lt"/>
                        <a:ea typeface="+mn-ea"/>
                        <a:cs typeface="+mn-cs"/>
                      </a:endParaRPr>
                    </a:p>
                  </a:txBody>
                  <a:tcPr marL="124513" marR="124513" marT="252095" marB="252095">
                    <a:noFill/>
                  </a:tcPr>
                </a:tc>
                <a:tc>
                  <a:txBody>
                    <a:bodyPr/>
                    <a:lstStyle/>
                    <a:p>
                      <a:pPr algn="ctr"/>
                      <a:endParaRPr lang="en-IE" dirty="0">
                        <a:solidFill>
                          <a:schemeClr val="tx1"/>
                        </a:solidFill>
                      </a:endParaRPr>
                    </a:p>
                  </a:txBody>
                  <a:tcPr marL="99060" marR="99060">
                    <a:noFill/>
                  </a:tcPr>
                </a:tc>
              </a:tr>
              <a:tr h="405896">
                <a:tc>
                  <a:txBody>
                    <a:bodyPr/>
                    <a:lstStyle/>
                    <a:p>
                      <a:pPr algn="ctr"/>
                      <a:r>
                        <a:rPr lang="da-DK" sz="1600" b="0" dirty="0" err="1" smtClean="0">
                          <a:latin typeface="Arial" panose="020B0604020202020204" pitchFamily="34" charset="0"/>
                          <a:cs typeface="Arial" panose="020B0604020202020204" pitchFamily="34" charset="0"/>
                        </a:rPr>
                        <a:t>Earlier</a:t>
                      </a:r>
                      <a:r>
                        <a:rPr lang="da-DK" sz="1600" b="0" dirty="0" smtClean="0">
                          <a:latin typeface="Arial" panose="020B0604020202020204" pitchFamily="34" charset="0"/>
                          <a:cs typeface="Arial" panose="020B0604020202020204" pitchFamily="34" charset="0"/>
                        </a:rPr>
                        <a:t> marks</a:t>
                      </a:r>
                      <a:endParaRPr lang="en-IE" sz="1600" b="0" dirty="0">
                        <a:latin typeface="Arial" panose="020B0604020202020204" pitchFamily="34" charset="0"/>
                        <a:cs typeface="Arial" panose="020B0604020202020204" pitchFamily="34" charset="0"/>
                      </a:endParaRPr>
                    </a:p>
                  </a:txBody>
                  <a:tcPr marL="99060" marR="99060">
                    <a:noFill/>
                  </a:tcPr>
                </a:tc>
                <a:tc>
                  <a:txBody>
                    <a:bodyPr/>
                    <a:lstStyle/>
                    <a:p>
                      <a:pPr marL="177800" indent="0" algn="ctr"/>
                      <a:r>
                        <a:rPr lang="da-DK" sz="1600" b="0" dirty="0" err="1" smtClean="0">
                          <a:latin typeface="Arial" panose="020B0604020202020204" pitchFamily="34" charset="0"/>
                          <a:cs typeface="Arial" panose="020B0604020202020204" pitchFamily="34" charset="0"/>
                        </a:rPr>
                        <a:t>Contested</a:t>
                      </a:r>
                      <a:r>
                        <a:rPr lang="da-DK" sz="1600" b="0" dirty="0" smtClean="0">
                          <a:latin typeface="Arial" panose="020B0604020202020204" pitchFamily="34" charset="0"/>
                          <a:cs typeface="Arial" panose="020B0604020202020204" pitchFamily="34" charset="0"/>
                        </a:rPr>
                        <a:t> sign</a:t>
                      </a:r>
                      <a:endParaRPr lang="en-IE" sz="1600" b="0" dirty="0">
                        <a:latin typeface="Arial" panose="020B0604020202020204" pitchFamily="34" charset="0"/>
                        <a:cs typeface="Arial" panose="020B0604020202020204" pitchFamily="34" charset="0"/>
                      </a:endParaRPr>
                    </a:p>
                  </a:txBody>
                  <a:tcPr marL="99060" marR="99060">
                    <a:no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327" y="2204864"/>
            <a:ext cx="10112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565" y="2204864"/>
            <a:ext cx="1042194"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170" y="2262014"/>
            <a:ext cx="990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027" y="1581944"/>
            <a:ext cx="2435671" cy="170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35132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620830" y="1555363"/>
            <a:ext cx="8864444" cy="4845436"/>
          </a:xfrm>
        </p:spPr>
        <p:txBody>
          <a:bodyPr>
            <a:normAutofit/>
          </a:bodyPr>
          <a:lstStyle/>
          <a:p>
            <a:pPr marL="0" indent="0">
              <a:buNone/>
            </a:pPr>
            <a:endParaRPr lang="en-GB" sz="1200" b="1" spc="-71" dirty="0" smtClean="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spc="-71" dirty="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600" b="1" dirty="0" smtClean="0">
              <a:solidFill>
                <a:schemeClr val="tx1">
                  <a:lumMod val="65000"/>
                  <a:lumOff val="35000"/>
                </a:schemeClr>
              </a:solidFill>
              <a:latin typeface="Arial Narrow"/>
              <a:cs typeface="Arial Narrow"/>
            </a:endParaRPr>
          </a:p>
          <a:p>
            <a:pPr marL="0" indent="0" algn="just">
              <a:buNone/>
            </a:pPr>
            <a:r>
              <a:rPr lang="en-GB" sz="1600" dirty="0" smtClean="0">
                <a:solidFill>
                  <a:schemeClr val="tx1">
                    <a:lumMod val="65000"/>
                    <a:lumOff val="35000"/>
                  </a:schemeClr>
                </a:solidFill>
                <a:latin typeface="Arial" panose="020B0604020202020204" pitchFamily="34" charset="0"/>
                <a:cs typeface="Arial" panose="020B0604020202020204" pitchFamily="34" charset="0"/>
              </a:rPr>
              <a:t>Contested goods and services in Class 3, 5, 44.</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n-GB" sz="12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r>
              <a:rPr lang="en-GB" sz="1600" dirty="0" smtClean="0">
                <a:solidFill>
                  <a:schemeClr val="tx1">
                    <a:lumMod val="65000"/>
                    <a:lumOff val="35000"/>
                  </a:schemeClr>
                </a:solidFill>
                <a:latin typeface="Arial" panose="020B0604020202020204" pitchFamily="34" charset="0"/>
                <a:cs typeface="Arial" panose="020B0604020202020204" pitchFamily="34" charset="0"/>
              </a:rPr>
              <a:t>§ </a:t>
            </a:r>
            <a:r>
              <a:rPr lang="en-GB" sz="1600" dirty="0">
                <a:solidFill>
                  <a:schemeClr val="tx1">
                    <a:lumMod val="65000"/>
                    <a:lumOff val="35000"/>
                  </a:schemeClr>
                </a:solidFill>
                <a:latin typeface="Arial" panose="020B0604020202020204" pitchFamily="34" charset="0"/>
                <a:cs typeface="Arial" panose="020B0604020202020204" pitchFamily="34" charset="0"/>
              </a:rPr>
              <a:t>61</a:t>
            </a:r>
            <a:r>
              <a:rPr lang="en-GB" sz="1600" dirty="0" smtClean="0">
                <a:solidFill>
                  <a:schemeClr val="tx1">
                    <a:lumMod val="65000"/>
                    <a:lumOff val="35000"/>
                  </a:schemeClr>
                </a:solidFill>
                <a:latin typeface="Arial" panose="020B0604020202020204" pitchFamily="34" charset="0"/>
                <a:cs typeface="Arial" panose="020B0604020202020204" pitchFamily="34" charset="0"/>
              </a:rPr>
              <a:t>:’</a:t>
            </a:r>
            <a:r>
              <a:rPr lang="en-IE" sz="1600" dirty="0" smtClean="0">
                <a:solidFill>
                  <a:schemeClr val="tx1">
                    <a:lumMod val="65000"/>
                    <a:lumOff val="35000"/>
                  </a:schemeClr>
                </a:solidFill>
                <a:latin typeface="Arial" panose="020B0604020202020204" pitchFamily="34" charset="0"/>
                <a:cs typeface="Arial" panose="020B0604020202020204" pitchFamily="34" charset="0"/>
              </a:rPr>
              <a:t>Despite </a:t>
            </a:r>
            <a:r>
              <a:rPr lang="en-IE" sz="1600" dirty="0">
                <a:solidFill>
                  <a:schemeClr val="tx1">
                    <a:lumMod val="65000"/>
                    <a:lumOff val="35000"/>
                  </a:schemeClr>
                </a:solidFill>
                <a:latin typeface="Arial" panose="020B0604020202020204" pitchFamily="34" charset="0"/>
                <a:cs typeface="Arial" panose="020B0604020202020204" pitchFamily="34" charset="0"/>
              </a:rPr>
              <a:t>the fact that for part of the public the earlier marks are partly composed of non-distinctive elements or weak elements, i.e. ‘DERM(A)’, its combination together with ‘CY’ makes the marks </a:t>
            </a:r>
            <a:r>
              <a:rPr lang="en-IE" sz="1600" dirty="0" smtClean="0">
                <a:solidFill>
                  <a:schemeClr val="tx1">
                    <a:lumMod val="65000"/>
                    <a:lumOff val="35000"/>
                  </a:schemeClr>
                </a:solidFill>
                <a:latin typeface="Arial" panose="020B0604020202020204" pitchFamily="34" charset="0"/>
                <a:cs typeface="Arial" panose="020B0604020202020204" pitchFamily="34" charset="0"/>
              </a:rPr>
              <a:t>distinctive’.</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r>
              <a:rPr lang="en-GB" sz="1600" dirty="0" smtClean="0">
                <a:solidFill>
                  <a:schemeClr val="tx1">
                    <a:lumMod val="65000"/>
                    <a:lumOff val="35000"/>
                  </a:schemeClr>
                </a:solidFill>
                <a:latin typeface="Arial" panose="020B0604020202020204" pitchFamily="34" charset="0"/>
                <a:cs typeface="Arial" panose="020B0604020202020204" pitchFamily="34" charset="0"/>
              </a:rPr>
              <a:t>§ 71: ‘</a:t>
            </a:r>
            <a:r>
              <a:rPr lang="en-IE" sz="1600" dirty="0" smtClean="0">
                <a:solidFill>
                  <a:schemeClr val="tx1">
                    <a:lumMod val="65000"/>
                    <a:lumOff val="35000"/>
                  </a:schemeClr>
                </a:solidFill>
                <a:latin typeface="Arial" panose="020B0604020202020204" pitchFamily="34" charset="0"/>
                <a:cs typeface="Arial" panose="020B0604020202020204" pitchFamily="34" charset="0"/>
              </a:rPr>
              <a:t>It </a:t>
            </a:r>
            <a:r>
              <a:rPr lang="en-IE" sz="1600" dirty="0">
                <a:solidFill>
                  <a:schemeClr val="tx1">
                    <a:lumMod val="65000"/>
                    <a:lumOff val="35000"/>
                  </a:schemeClr>
                </a:solidFill>
                <a:latin typeface="Arial" panose="020B0604020202020204" pitchFamily="34" charset="0"/>
                <a:cs typeface="Arial" panose="020B0604020202020204" pitchFamily="34" charset="0"/>
              </a:rPr>
              <a:t>is true that the prefix ‘DERMA’ of the signs under comparison has a </a:t>
            </a:r>
            <a:r>
              <a:rPr lang="en-IE" sz="1600" dirty="0" smtClean="0">
                <a:solidFill>
                  <a:schemeClr val="tx1">
                    <a:lumMod val="65000"/>
                    <a:lumOff val="35000"/>
                  </a:schemeClr>
                </a:solidFill>
                <a:latin typeface="Arial" panose="020B0604020202020204" pitchFamily="34" charset="0"/>
                <a:cs typeface="Arial" panose="020B0604020202020204" pitchFamily="34" charset="0"/>
              </a:rPr>
              <a:t>weak distinctiveness </a:t>
            </a:r>
            <a:r>
              <a:rPr lang="en-IE" sz="1600" dirty="0">
                <a:solidFill>
                  <a:schemeClr val="tx1">
                    <a:lumMod val="65000"/>
                    <a:lumOff val="35000"/>
                  </a:schemeClr>
                </a:solidFill>
                <a:latin typeface="Arial" panose="020B0604020202020204" pitchFamily="34" charset="0"/>
                <a:cs typeface="Arial" panose="020B0604020202020204" pitchFamily="34" charset="0"/>
              </a:rPr>
              <a:t>for the goods and services at hand. However, the low visual </a:t>
            </a:r>
            <a:r>
              <a:rPr lang="en-IE" sz="1600" dirty="0" smtClean="0">
                <a:solidFill>
                  <a:schemeClr val="tx1">
                    <a:lumMod val="65000"/>
                    <a:lumOff val="35000"/>
                  </a:schemeClr>
                </a:solidFill>
                <a:latin typeface="Arial" panose="020B0604020202020204" pitchFamily="34" charset="0"/>
                <a:cs typeface="Arial" panose="020B0604020202020204" pitchFamily="34" charset="0"/>
              </a:rPr>
              <a:t>but high </a:t>
            </a:r>
            <a:r>
              <a:rPr lang="en-IE" sz="1600" dirty="0">
                <a:solidFill>
                  <a:schemeClr val="tx1">
                    <a:lumMod val="65000"/>
                    <a:lumOff val="35000"/>
                  </a:schemeClr>
                </a:solidFill>
                <a:latin typeface="Arial" panose="020B0604020202020204" pitchFamily="34" charset="0"/>
                <a:cs typeface="Arial" panose="020B0604020202020204" pitchFamily="34" charset="0"/>
              </a:rPr>
              <a:t>aural similarities between the respective suffixes ‘CY’ and ‘ZIN’ are </a:t>
            </a:r>
            <a:r>
              <a:rPr lang="en-IE" sz="1600" dirty="0" smtClean="0">
                <a:solidFill>
                  <a:schemeClr val="tx1">
                    <a:lumMod val="65000"/>
                    <a:lumOff val="35000"/>
                  </a:schemeClr>
                </a:solidFill>
                <a:latin typeface="Arial" panose="020B0604020202020204" pitchFamily="34" charset="0"/>
                <a:cs typeface="Arial" panose="020B0604020202020204" pitchFamily="34" charset="0"/>
              </a:rPr>
              <a:t>sufficient in </a:t>
            </a:r>
            <a:r>
              <a:rPr lang="en-IE" sz="1600" dirty="0">
                <a:solidFill>
                  <a:schemeClr val="tx1">
                    <a:lumMod val="65000"/>
                    <a:lumOff val="35000"/>
                  </a:schemeClr>
                </a:solidFill>
                <a:latin typeface="Arial" panose="020B0604020202020204" pitchFamily="34" charset="0"/>
                <a:cs typeface="Arial" panose="020B0604020202020204" pitchFamily="34" charset="0"/>
              </a:rPr>
              <a:t>order to establish a likelihood of confusion.</a:t>
            </a:r>
            <a:r>
              <a:rPr lang="en-GB" sz="1600" dirty="0" smtClean="0">
                <a:solidFill>
                  <a:schemeClr val="tx1">
                    <a:lumMod val="65000"/>
                    <a:lumOff val="35000"/>
                  </a:schemeClr>
                </a:solidFill>
                <a:latin typeface="Arial" panose="020B0604020202020204" pitchFamily="34" charset="0"/>
                <a:cs typeface="Arial" panose="020B0604020202020204" pitchFamily="34" charset="0"/>
              </a:rPr>
              <a:t>’</a:t>
            </a:r>
          </a:p>
        </p:txBody>
      </p:sp>
      <p:sp>
        <p:nvSpPr>
          <p:cNvPr id="6" name="Rectangle 8"/>
          <p:cNvSpPr>
            <a:spLocks/>
          </p:cNvSpPr>
          <p:nvPr/>
        </p:nvSpPr>
        <p:spPr bwMode="auto">
          <a:xfrm>
            <a:off x="706561" y="1046704"/>
            <a:ext cx="8778714" cy="360040"/>
          </a:xfrm>
          <a:prstGeom prst="rect">
            <a:avLst/>
          </a:prstGeom>
          <a:solidFill>
            <a:srgbClr val="183D8C"/>
          </a:solidFill>
          <a:ln>
            <a:noFill/>
          </a:ln>
          <a:extLst/>
        </p:spPr>
        <p:txBody>
          <a:bodyPr lIns="0" tIns="0" rIns="0" bIns="0" anchor="ctr"/>
          <a:lstStyle/>
          <a:p>
            <a:pPr marL="85725" algn="ctr"/>
            <a:r>
              <a:rPr lang="da-DK" sz="1500" b="1" spc="-71" dirty="0" smtClean="0">
                <a:solidFill>
                  <a:srgbClr val="FFFCF6"/>
                </a:solidFill>
                <a:latin typeface="Arial"/>
                <a:ea typeface="Open Sans" panose="020B0606030504020204" pitchFamily="34" charset="0"/>
                <a:cs typeface="Arial"/>
              </a:rPr>
              <a:t>R 0004/2017-2, 13/12/2017 (several national marks vs. EUTM)</a:t>
            </a:r>
            <a:endParaRPr lang="en-IE" sz="1500" b="1" dirty="0">
              <a:latin typeface="Arial"/>
              <a:ea typeface="Open Sans" panose="020B0606030504020204" pitchFamily="34" charset="0"/>
              <a:cs typeface="Arial"/>
            </a:endParaRPr>
          </a:p>
        </p:txBody>
      </p:sp>
      <p:sp>
        <p:nvSpPr>
          <p:cNvPr id="7" name="Rectangle 6"/>
          <p:cNvSpPr>
            <a:spLocks/>
          </p:cNvSpPr>
          <p:nvPr/>
        </p:nvSpPr>
        <p:spPr bwMode="auto">
          <a:xfrm>
            <a:off x="740532" y="433242"/>
            <a:ext cx="8744743"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endParaRPr lang="en-US" sz="1000" spc="-71" dirty="0">
              <a:solidFill>
                <a:schemeClr val="tx1">
                  <a:lumMod val="50000"/>
                  <a:lumOff val="50000"/>
                </a:schemeClr>
              </a:solidFill>
              <a:latin typeface="Arial"/>
              <a:ea typeface="Open Sans Light" panose="020B0306030504020204" pitchFamily="34" charset="0"/>
              <a:cs typeface="Arial"/>
              <a:sym typeface="Helvetica Neue UltraLight"/>
            </a:endParaRPr>
          </a:p>
        </p:txBody>
      </p:sp>
      <p:graphicFrame>
        <p:nvGraphicFramePr>
          <p:cNvPr id="2" name="Table 1"/>
          <p:cNvGraphicFramePr>
            <a:graphicFrameLocks noGrp="1"/>
          </p:cNvGraphicFramePr>
          <p:nvPr>
            <p:extLst>
              <p:ext uri="{D42A27DB-BD31-4B8C-83A1-F6EECF244321}">
                <p14:modId xmlns:p14="http://schemas.microsoft.com/office/powerpoint/2010/main" val="1957252691"/>
              </p:ext>
            </p:extLst>
          </p:nvPr>
        </p:nvGraphicFramePr>
        <p:xfrm>
          <a:off x="1286593" y="1628800"/>
          <a:ext cx="7184032" cy="1640512"/>
        </p:xfrm>
        <a:graphic>
          <a:graphicData uri="http://schemas.openxmlformats.org/drawingml/2006/table">
            <a:tbl>
              <a:tblPr firstRow="1" bandRow="1">
                <a:tableStyleId>{5C22544A-7EE6-4342-B048-85BDC9FD1C3A}</a:tableStyleId>
              </a:tblPr>
              <a:tblGrid>
                <a:gridCol w="3592016"/>
                <a:gridCol w="3592016"/>
              </a:tblGrid>
              <a:tr h="726112">
                <a:tc>
                  <a:txBody>
                    <a:bodyPr/>
                    <a:lstStyle/>
                    <a:p>
                      <a:r>
                        <a:rPr lang="de-DE" dirty="0" smtClean="0">
                          <a:solidFill>
                            <a:schemeClr val="tx1"/>
                          </a:solidFill>
                        </a:rPr>
                        <a:t>                </a:t>
                      </a:r>
                    </a:p>
                    <a:p>
                      <a:r>
                        <a:rPr lang="de-DE" dirty="0" smtClean="0">
                          <a:solidFill>
                            <a:schemeClr val="tx1"/>
                          </a:solidFill>
                        </a:rPr>
                        <a:t>	DERMAZIN</a:t>
                      </a:r>
                      <a:endParaRPr lang="en-IE" dirty="0">
                        <a:solidFill>
                          <a:schemeClr val="tx1"/>
                        </a:solidFill>
                      </a:endParaRPr>
                    </a:p>
                  </a:txBody>
                  <a:tcPr marL="99060" marR="99060">
                    <a:noFill/>
                  </a:tcPr>
                </a:tc>
                <a:tc>
                  <a:txBody>
                    <a:bodyPr/>
                    <a:lstStyle/>
                    <a:p>
                      <a:pPr algn="ctr"/>
                      <a:endParaRPr lang="da-DK" sz="1800" b="1" kern="1200" dirty="0" smtClean="0">
                        <a:solidFill>
                          <a:schemeClr val="tx1"/>
                        </a:solidFill>
                        <a:latin typeface="+mn-lt"/>
                        <a:ea typeface="+mn-ea"/>
                        <a:cs typeface="+mn-cs"/>
                      </a:endParaRPr>
                    </a:p>
                    <a:p>
                      <a:pPr algn="ctr"/>
                      <a:r>
                        <a:rPr lang="da-DK" sz="1800" b="1" kern="1200" dirty="0" smtClean="0">
                          <a:solidFill>
                            <a:schemeClr val="tx1"/>
                          </a:solidFill>
                          <a:latin typeface="+mn-lt"/>
                          <a:ea typeface="+mn-ea"/>
                          <a:cs typeface="+mn-cs"/>
                        </a:rPr>
                        <a:t>Dermacy</a:t>
                      </a:r>
                      <a:endParaRPr lang="en-IE" dirty="0">
                        <a:solidFill>
                          <a:schemeClr val="tx1"/>
                        </a:solidFill>
                      </a:endParaRPr>
                    </a:p>
                  </a:txBody>
                  <a:tcPr marL="99060" marR="99060">
                    <a:noFill/>
                  </a:tcPr>
                </a:tc>
              </a:tr>
              <a:tr h="550410">
                <a:tc>
                  <a:txBody>
                    <a:bodyPr/>
                    <a:lstStyle/>
                    <a:p>
                      <a:pPr algn="ctr"/>
                      <a:r>
                        <a:rPr lang="da-DK" dirty="0" smtClean="0"/>
                        <a:t>Earlier marks</a:t>
                      </a:r>
                    </a:p>
                    <a:p>
                      <a:pPr algn="ctr"/>
                      <a:r>
                        <a:rPr lang="da-DK" dirty="0" smtClean="0"/>
                        <a:t>(Romania,</a:t>
                      </a:r>
                      <a:r>
                        <a:rPr lang="da-DK" baseline="0" dirty="0" smtClean="0"/>
                        <a:t> Poland, Slovenia, Bulgaria, Croatia)</a:t>
                      </a:r>
                      <a:endParaRPr lang="en-IE" dirty="0"/>
                    </a:p>
                  </a:txBody>
                  <a:tcPr marL="99060" marR="99060">
                    <a:noFill/>
                  </a:tcPr>
                </a:tc>
                <a:tc>
                  <a:txBody>
                    <a:bodyPr/>
                    <a:lstStyle/>
                    <a:p>
                      <a:pPr algn="ctr"/>
                      <a:r>
                        <a:rPr lang="da-DK" dirty="0" err="1" smtClean="0"/>
                        <a:t>Contested</a:t>
                      </a:r>
                      <a:r>
                        <a:rPr lang="da-DK" dirty="0" smtClean="0"/>
                        <a:t> sign</a:t>
                      </a:r>
                      <a:endParaRPr lang="en-IE" dirty="0"/>
                    </a:p>
                  </a:txBody>
                  <a:tcPr marL="99060" marR="99060">
                    <a:noFill/>
                  </a:tcPr>
                </a:tc>
              </a:tr>
            </a:tbl>
          </a:graphicData>
        </a:graphic>
      </p:graphicFrame>
    </p:spTree>
    <p:extLst>
      <p:ext uri="{BB962C8B-B14F-4D97-AF65-F5344CB8AC3E}">
        <p14:creationId xmlns:p14="http://schemas.microsoft.com/office/powerpoint/2010/main" val="382144854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620830" y="1555363"/>
            <a:ext cx="8864444" cy="4845436"/>
          </a:xfrm>
        </p:spPr>
        <p:txBody>
          <a:bodyPr>
            <a:normAutofit/>
          </a:bodyPr>
          <a:lstStyle/>
          <a:p>
            <a:pPr marL="0" indent="0">
              <a:buNone/>
            </a:pPr>
            <a:endParaRPr lang="en-GB" sz="1200" b="1" spc="-71" dirty="0" smtClean="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spc="-71" dirty="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lgn="just">
              <a:buNone/>
            </a:pPr>
            <a:r>
              <a:rPr lang="en-GB" sz="2000" dirty="0" smtClean="0">
                <a:solidFill>
                  <a:schemeClr val="tx1">
                    <a:lumMod val="65000"/>
                    <a:lumOff val="35000"/>
                  </a:schemeClr>
                </a:solidFill>
                <a:latin typeface="Arial" panose="020B0604020202020204" pitchFamily="34" charset="0"/>
                <a:cs typeface="Arial" panose="020B0604020202020204" pitchFamily="34" charset="0"/>
              </a:rPr>
              <a:t>Classes 29, 30, 35</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200" spc="-71" dirty="0">
              <a:solidFill>
                <a:srgbClr val="14438E"/>
              </a:solidFill>
              <a:latin typeface="Arial"/>
              <a:ea typeface="Open Sans" panose="020B0606030504020204" pitchFamily="34" charset="0"/>
              <a:cs typeface="Arial"/>
            </a:endParaRPr>
          </a:p>
        </p:txBody>
      </p:sp>
      <p:sp>
        <p:nvSpPr>
          <p:cNvPr id="6" name="Rectangle 8"/>
          <p:cNvSpPr>
            <a:spLocks/>
          </p:cNvSpPr>
          <p:nvPr/>
        </p:nvSpPr>
        <p:spPr bwMode="auto">
          <a:xfrm>
            <a:off x="706561" y="1046704"/>
            <a:ext cx="8778714" cy="360040"/>
          </a:xfrm>
          <a:prstGeom prst="rect">
            <a:avLst/>
          </a:prstGeom>
          <a:solidFill>
            <a:srgbClr val="183D8C"/>
          </a:solidFill>
          <a:ln>
            <a:noFill/>
          </a:ln>
          <a:extLst/>
        </p:spPr>
        <p:txBody>
          <a:bodyPr lIns="0" tIns="0" rIns="0" bIns="0" anchor="ctr"/>
          <a:lstStyle/>
          <a:p>
            <a:pPr marL="85725" algn="ctr"/>
            <a:r>
              <a:rPr lang="da-DK" sz="1500" b="1" spc="-71" dirty="0" smtClean="0">
                <a:solidFill>
                  <a:srgbClr val="FFFCF6"/>
                </a:solidFill>
                <a:latin typeface="Arial"/>
                <a:ea typeface="Open Sans" panose="020B0606030504020204" pitchFamily="34" charset="0"/>
                <a:cs typeface="Arial"/>
              </a:rPr>
              <a:t>R 1511/2016-4, (EUTM vs. EUTM)</a:t>
            </a:r>
            <a:endParaRPr lang="en-IE" sz="1500" b="1" dirty="0">
              <a:latin typeface="Arial"/>
              <a:ea typeface="Open Sans" panose="020B0606030504020204" pitchFamily="34" charset="0"/>
              <a:cs typeface="Arial"/>
            </a:endParaRPr>
          </a:p>
        </p:txBody>
      </p:sp>
      <p:sp>
        <p:nvSpPr>
          <p:cNvPr id="7" name="Rectangle 6"/>
          <p:cNvSpPr>
            <a:spLocks/>
          </p:cNvSpPr>
          <p:nvPr/>
        </p:nvSpPr>
        <p:spPr bwMode="auto">
          <a:xfrm>
            <a:off x="740532" y="433242"/>
            <a:ext cx="8744743"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endParaRPr lang="en-US" sz="1000" spc="-71" dirty="0">
              <a:solidFill>
                <a:schemeClr val="tx1">
                  <a:lumMod val="50000"/>
                  <a:lumOff val="50000"/>
                </a:schemeClr>
              </a:solidFill>
              <a:latin typeface="Arial"/>
              <a:ea typeface="Open Sans Light" panose="020B0306030504020204" pitchFamily="34" charset="0"/>
              <a:cs typeface="Arial"/>
              <a:sym typeface="Helvetica Neue UltraLight"/>
            </a:endParaRPr>
          </a:p>
        </p:txBody>
      </p:sp>
      <p:graphicFrame>
        <p:nvGraphicFramePr>
          <p:cNvPr id="2" name="Table 1"/>
          <p:cNvGraphicFramePr>
            <a:graphicFrameLocks noGrp="1"/>
          </p:cNvGraphicFramePr>
          <p:nvPr>
            <p:extLst>
              <p:ext uri="{D42A27DB-BD31-4B8C-83A1-F6EECF244321}">
                <p14:modId xmlns:p14="http://schemas.microsoft.com/office/powerpoint/2010/main" val="1763801808"/>
              </p:ext>
            </p:extLst>
          </p:nvPr>
        </p:nvGraphicFramePr>
        <p:xfrm>
          <a:off x="1462388" y="1581944"/>
          <a:ext cx="6604000" cy="2647446"/>
        </p:xfrm>
        <a:graphic>
          <a:graphicData uri="http://schemas.openxmlformats.org/drawingml/2006/table">
            <a:tbl>
              <a:tblPr firstRow="1" bandRow="1">
                <a:tableStyleId>{5C22544A-7EE6-4342-B048-85BDC9FD1C3A}</a:tableStyleId>
              </a:tblPr>
              <a:tblGrid>
                <a:gridCol w="3302000"/>
                <a:gridCol w="3302000"/>
              </a:tblGrid>
              <a:tr h="2042375">
                <a:tc>
                  <a:txBody>
                    <a:bodyPr/>
                    <a:lstStyle/>
                    <a:p>
                      <a:pPr algn="ctr">
                        <a:spcBef>
                          <a:spcPts val="1800"/>
                        </a:spcBef>
                        <a:spcAft>
                          <a:spcPts val="1800"/>
                        </a:spcAft>
                      </a:pPr>
                      <a:endParaRPr lang="en-US" sz="1800" b="1" kern="1200" dirty="0" smtClean="0">
                        <a:solidFill>
                          <a:schemeClr val="dk1"/>
                        </a:solidFill>
                        <a:latin typeface="Arial" panose="020B0604020202020204" pitchFamily="34" charset="0"/>
                        <a:ea typeface="+mn-ea"/>
                        <a:cs typeface="Arial" panose="020B0604020202020204" pitchFamily="34" charset="0"/>
                      </a:endParaRPr>
                    </a:p>
                    <a:p>
                      <a:pPr algn="ctr">
                        <a:spcBef>
                          <a:spcPts val="1800"/>
                        </a:spcBef>
                        <a:spcAft>
                          <a:spcPts val="1800"/>
                        </a:spcAft>
                      </a:pPr>
                      <a:endParaRPr lang="en-US" sz="1800" b="1" kern="1200" dirty="0" smtClean="0">
                        <a:solidFill>
                          <a:schemeClr val="tx1"/>
                        </a:solidFill>
                        <a:latin typeface="+mn-lt"/>
                        <a:ea typeface="+mn-ea"/>
                        <a:cs typeface="+mn-cs"/>
                      </a:endParaRPr>
                    </a:p>
                    <a:p>
                      <a:pPr algn="ctr">
                        <a:spcBef>
                          <a:spcPts val="1800"/>
                        </a:spcBef>
                        <a:spcAft>
                          <a:spcPts val="1800"/>
                        </a:spcAft>
                      </a:pPr>
                      <a:endParaRPr lang="en-US" sz="1800" b="1" kern="1200" dirty="0" smtClean="0">
                        <a:solidFill>
                          <a:schemeClr val="tx1"/>
                        </a:solidFill>
                        <a:latin typeface="+mn-lt"/>
                        <a:ea typeface="+mn-ea"/>
                        <a:cs typeface="+mn-cs"/>
                      </a:endParaRPr>
                    </a:p>
                  </a:txBody>
                  <a:tcPr marL="124513" marR="124513" marT="252095" marB="252095">
                    <a:noFill/>
                  </a:tcPr>
                </a:tc>
                <a:tc>
                  <a:txBody>
                    <a:bodyPr/>
                    <a:lstStyle/>
                    <a:p>
                      <a:pPr algn="ctr"/>
                      <a:endParaRPr lang="en-IE" dirty="0">
                        <a:solidFill>
                          <a:schemeClr val="tx1"/>
                        </a:solidFill>
                      </a:endParaRPr>
                    </a:p>
                  </a:txBody>
                  <a:tcPr marL="99060" marR="99060">
                    <a:noFill/>
                  </a:tcPr>
                </a:tc>
              </a:tr>
              <a:tr h="405896">
                <a:tc>
                  <a:txBody>
                    <a:bodyPr/>
                    <a:lstStyle/>
                    <a:p>
                      <a:pPr algn="ctr"/>
                      <a:r>
                        <a:rPr lang="de-DE" sz="1600" b="0" dirty="0" err="1" smtClean="0">
                          <a:latin typeface="Arial" panose="020B0604020202020204" pitchFamily="34" charset="0"/>
                          <a:cs typeface="Arial" panose="020B0604020202020204" pitchFamily="34" charset="0"/>
                        </a:rPr>
                        <a:t>Earlier</a:t>
                      </a:r>
                      <a:r>
                        <a:rPr lang="de-DE" sz="1600" b="0" baseline="0" dirty="0" smtClean="0">
                          <a:latin typeface="Arial" panose="020B0604020202020204" pitchFamily="34" charset="0"/>
                          <a:cs typeface="Arial" panose="020B0604020202020204" pitchFamily="34" charset="0"/>
                        </a:rPr>
                        <a:t> </a:t>
                      </a:r>
                      <a:r>
                        <a:rPr lang="de-DE" sz="1600" b="0" baseline="0" dirty="0" err="1" smtClean="0">
                          <a:latin typeface="Arial" panose="020B0604020202020204" pitchFamily="34" charset="0"/>
                          <a:cs typeface="Arial" panose="020B0604020202020204" pitchFamily="34" charset="0"/>
                        </a:rPr>
                        <a:t>mark</a:t>
                      </a:r>
                      <a:endParaRPr lang="en-IE" sz="1600" b="0" dirty="0">
                        <a:latin typeface="Arial" panose="020B0604020202020204" pitchFamily="34" charset="0"/>
                        <a:cs typeface="Arial" panose="020B0604020202020204" pitchFamily="34" charset="0"/>
                      </a:endParaRPr>
                    </a:p>
                  </a:txBody>
                  <a:tcPr marL="99060" marR="99060">
                    <a:noFill/>
                  </a:tcPr>
                </a:tc>
                <a:tc>
                  <a:txBody>
                    <a:bodyPr/>
                    <a:lstStyle/>
                    <a:p>
                      <a:pPr marL="177800" indent="0" algn="ctr"/>
                      <a:r>
                        <a:rPr lang="da-DK" sz="1600" b="0" dirty="0" err="1" smtClean="0">
                          <a:latin typeface="Arial" panose="020B0604020202020204" pitchFamily="34" charset="0"/>
                          <a:cs typeface="Arial" panose="020B0604020202020204" pitchFamily="34" charset="0"/>
                        </a:rPr>
                        <a:t>Contested</a:t>
                      </a:r>
                      <a:r>
                        <a:rPr lang="da-DK" sz="1600" b="0" dirty="0" smtClean="0">
                          <a:latin typeface="Arial" panose="020B0604020202020204" pitchFamily="34" charset="0"/>
                          <a:cs typeface="Arial" panose="020B0604020202020204" pitchFamily="34" charset="0"/>
                        </a:rPr>
                        <a:t> mark</a:t>
                      </a:r>
                      <a:endParaRPr lang="en-IE" sz="1600" b="0" dirty="0">
                        <a:latin typeface="Arial" panose="020B0604020202020204" pitchFamily="34" charset="0"/>
                        <a:cs typeface="Arial" panose="020B0604020202020204" pitchFamily="34" charset="0"/>
                      </a:endParaRPr>
                    </a:p>
                  </a:txBody>
                  <a:tcPr marL="99060" marR="99060">
                    <a:noFill/>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069" y="1591896"/>
            <a:ext cx="22288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680" y="2060848"/>
            <a:ext cx="2476499" cy="14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62797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620830" y="1555363"/>
            <a:ext cx="8864444" cy="4845436"/>
          </a:xfrm>
        </p:spPr>
        <p:txBody>
          <a:bodyPr>
            <a:normAutofit fontScale="92500" lnSpcReduction="10000"/>
          </a:bodyPr>
          <a:lstStyle/>
          <a:p>
            <a:pPr marL="0" indent="0">
              <a:buNone/>
            </a:pPr>
            <a:endParaRPr lang="en-GB" sz="1200" b="1" spc="-71" dirty="0" smtClean="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spc="-71" dirty="0">
              <a:solidFill>
                <a:schemeClr val="tx1">
                  <a:lumMod val="65000"/>
                  <a:lumOff val="35000"/>
                </a:schemeClr>
              </a:solidFill>
              <a:latin typeface="Arial Narrow"/>
              <a:ea typeface="Open Sans" panose="020B0606030504020204" pitchFamily="34" charset="0"/>
              <a:cs typeface="Arial"/>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200" b="1" dirty="0">
              <a:solidFill>
                <a:schemeClr val="tx1">
                  <a:lumMod val="65000"/>
                  <a:lumOff val="35000"/>
                </a:schemeClr>
              </a:solidFill>
              <a:latin typeface="Arial Narrow"/>
              <a:cs typeface="Arial Narrow"/>
            </a:endParaRPr>
          </a:p>
          <a:p>
            <a:pPr marL="0" indent="0">
              <a:buNone/>
            </a:pPr>
            <a:endParaRPr lang="en-GB" sz="1200" b="1" dirty="0" smtClean="0">
              <a:solidFill>
                <a:schemeClr val="tx1">
                  <a:lumMod val="65000"/>
                  <a:lumOff val="35000"/>
                </a:schemeClr>
              </a:solidFill>
              <a:latin typeface="Arial Narrow"/>
              <a:cs typeface="Arial Narrow"/>
            </a:endParaRPr>
          </a:p>
          <a:p>
            <a:pPr marL="0" indent="0">
              <a:buNone/>
            </a:pPr>
            <a:endParaRPr lang="en-GB" sz="16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sz="1600" dirty="0" smtClean="0">
                <a:solidFill>
                  <a:schemeClr val="tx1">
                    <a:lumMod val="65000"/>
                    <a:lumOff val="35000"/>
                  </a:schemeClr>
                </a:solidFill>
                <a:latin typeface="Arial" panose="020B0604020202020204" pitchFamily="34" charset="0"/>
                <a:cs typeface="Arial" panose="020B0604020202020204" pitchFamily="34" charset="0"/>
              </a:rPr>
              <a:t>Contested goods in Class 29, 30, 32.</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sz="1600" dirty="0" smtClean="0">
                <a:solidFill>
                  <a:schemeClr val="tx1">
                    <a:lumMod val="65000"/>
                    <a:lumOff val="35000"/>
                  </a:schemeClr>
                </a:solidFill>
                <a:latin typeface="Arial" panose="020B0604020202020204" pitchFamily="34" charset="0"/>
                <a:cs typeface="Arial" panose="020B0604020202020204" pitchFamily="34" charset="0"/>
              </a:rPr>
              <a:t>§ 41: ‘… </a:t>
            </a:r>
            <a:r>
              <a:rPr lang="en-IE" sz="1600" dirty="0">
                <a:solidFill>
                  <a:schemeClr val="tx1">
                    <a:lumMod val="65000"/>
                    <a:lumOff val="35000"/>
                  </a:schemeClr>
                </a:solidFill>
                <a:latin typeface="Arial" panose="020B0604020202020204" pitchFamily="34" charset="0"/>
                <a:cs typeface="Arial" panose="020B0604020202020204" pitchFamily="34" charset="0"/>
              </a:rPr>
              <a:t>the Board notes that the opposition was examined on the basis of non-English-speaking consumers with a lower level of attention, who, in the Board’s view, are not likely to understand even very basic terms in English. Furthermore, the translation of the word ‘happiness’ in other EU languages does not even resemble the term in English, for example, ‘</a:t>
            </a:r>
            <a:r>
              <a:rPr lang="en-IE" sz="1600" dirty="0" err="1">
                <a:solidFill>
                  <a:schemeClr val="tx1">
                    <a:lumMod val="65000"/>
                    <a:lumOff val="35000"/>
                  </a:schemeClr>
                </a:solidFill>
                <a:latin typeface="Arial" panose="020B0604020202020204" pitchFamily="34" charset="0"/>
                <a:cs typeface="Arial" panose="020B0604020202020204" pitchFamily="34" charset="0"/>
              </a:rPr>
              <a:t>szczęście</a:t>
            </a:r>
            <a:r>
              <a:rPr lang="en-IE" sz="1600" dirty="0">
                <a:solidFill>
                  <a:schemeClr val="tx1">
                    <a:lumMod val="65000"/>
                    <a:lumOff val="35000"/>
                  </a:schemeClr>
                </a:solidFill>
                <a:latin typeface="Arial" panose="020B0604020202020204" pitchFamily="34" charset="0"/>
                <a:cs typeface="Arial" panose="020B0604020202020204" pitchFamily="34" charset="0"/>
              </a:rPr>
              <a:t>’ in Polish, ‘</a:t>
            </a:r>
            <a:r>
              <a:rPr lang="en-IE" sz="1600" dirty="0" err="1">
                <a:solidFill>
                  <a:schemeClr val="tx1">
                    <a:lumMod val="65000"/>
                    <a:lumOff val="35000"/>
                  </a:schemeClr>
                </a:solidFill>
                <a:latin typeface="Arial" panose="020B0604020202020204" pitchFamily="34" charset="0"/>
                <a:cs typeface="Arial" panose="020B0604020202020204" pitchFamily="34" charset="0"/>
              </a:rPr>
              <a:t>felicidad</a:t>
            </a:r>
            <a:r>
              <a:rPr lang="en-IE" sz="1600" dirty="0">
                <a:solidFill>
                  <a:schemeClr val="tx1">
                    <a:lumMod val="65000"/>
                    <a:lumOff val="35000"/>
                  </a:schemeClr>
                </a:solidFill>
                <a:latin typeface="Arial" panose="020B0604020202020204" pitchFamily="34" charset="0"/>
                <a:cs typeface="Arial" panose="020B0604020202020204" pitchFamily="34" charset="0"/>
              </a:rPr>
              <a:t>’ in Spanish, ‘</a:t>
            </a:r>
            <a:r>
              <a:rPr lang="en-IE" sz="1600" dirty="0" err="1">
                <a:solidFill>
                  <a:schemeClr val="tx1">
                    <a:lumMod val="65000"/>
                    <a:lumOff val="35000"/>
                  </a:schemeClr>
                </a:solidFill>
                <a:latin typeface="Arial" panose="020B0604020202020204" pitchFamily="34" charset="0"/>
                <a:cs typeface="Arial" panose="020B0604020202020204" pitchFamily="34" charset="0"/>
              </a:rPr>
              <a:t>bonheur</a:t>
            </a:r>
            <a:r>
              <a:rPr lang="en-IE" sz="1600" dirty="0">
                <a:solidFill>
                  <a:schemeClr val="tx1">
                    <a:lumMod val="65000"/>
                    <a:lumOff val="35000"/>
                  </a:schemeClr>
                </a:solidFill>
                <a:latin typeface="Arial" panose="020B0604020202020204" pitchFamily="34" charset="0"/>
                <a:cs typeface="Arial" panose="020B0604020202020204" pitchFamily="34" charset="0"/>
              </a:rPr>
              <a:t>’ in French, or ‘</a:t>
            </a:r>
            <a:r>
              <a:rPr lang="en-IE" sz="1600" dirty="0" err="1">
                <a:solidFill>
                  <a:schemeClr val="tx1">
                    <a:lumMod val="65000"/>
                    <a:lumOff val="35000"/>
                  </a:schemeClr>
                </a:solidFill>
                <a:latin typeface="Arial" panose="020B0604020202020204" pitchFamily="34" charset="0"/>
                <a:cs typeface="Arial" panose="020B0604020202020204" pitchFamily="34" charset="0"/>
              </a:rPr>
              <a:t>Glück</a:t>
            </a:r>
            <a:r>
              <a:rPr lang="en-IE" sz="1600" dirty="0">
                <a:solidFill>
                  <a:schemeClr val="tx1">
                    <a:lumMod val="65000"/>
                    <a:lumOff val="35000"/>
                  </a:schemeClr>
                </a:solidFill>
                <a:latin typeface="Arial" panose="020B0604020202020204" pitchFamily="34" charset="0"/>
                <a:cs typeface="Arial" panose="020B0604020202020204" pitchFamily="34" charset="0"/>
              </a:rPr>
              <a:t>’ in German, while the word ‘taste’ is respectively ‘</a:t>
            </a:r>
            <a:r>
              <a:rPr lang="en-IE" sz="1600" dirty="0" err="1">
                <a:solidFill>
                  <a:schemeClr val="tx1">
                    <a:lumMod val="65000"/>
                    <a:lumOff val="35000"/>
                  </a:schemeClr>
                </a:solidFill>
                <a:latin typeface="Arial" panose="020B0604020202020204" pitchFamily="34" charset="0"/>
                <a:cs typeface="Arial" panose="020B0604020202020204" pitchFamily="34" charset="0"/>
              </a:rPr>
              <a:t>smak</a:t>
            </a:r>
            <a:r>
              <a:rPr lang="en-IE" sz="1600" dirty="0">
                <a:solidFill>
                  <a:schemeClr val="tx1">
                    <a:lumMod val="65000"/>
                    <a:lumOff val="35000"/>
                  </a:schemeClr>
                </a:solidFill>
                <a:latin typeface="Arial" panose="020B0604020202020204" pitchFamily="34" charset="0"/>
                <a:cs typeface="Arial" panose="020B0604020202020204" pitchFamily="34" charset="0"/>
              </a:rPr>
              <a:t>’, ‘gusto’, ‘</a:t>
            </a:r>
            <a:r>
              <a:rPr lang="en-IE" sz="1600" dirty="0" err="1">
                <a:solidFill>
                  <a:schemeClr val="tx1">
                    <a:lumMod val="65000"/>
                    <a:lumOff val="35000"/>
                  </a:schemeClr>
                </a:solidFill>
                <a:latin typeface="Arial" panose="020B0604020202020204" pitchFamily="34" charset="0"/>
                <a:cs typeface="Arial" panose="020B0604020202020204" pitchFamily="34" charset="0"/>
              </a:rPr>
              <a:t>goût</a:t>
            </a:r>
            <a:r>
              <a:rPr lang="en-IE" sz="1600" dirty="0">
                <a:solidFill>
                  <a:schemeClr val="tx1">
                    <a:lumMod val="65000"/>
                    <a:lumOff val="35000"/>
                  </a:schemeClr>
                </a:solidFill>
                <a:latin typeface="Arial" panose="020B0604020202020204" pitchFamily="34" charset="0"/>
                <a:cs typeface="Arial" panose="020B0604020202020204" pitchFamily="34" charset="0"/>
              </a:rPr>
              <a:t>’ and ‘</a:t>
            </a:r>
            <a:r>
              <a:rPr lang="en-IE" sz="1600" dirty="0" err="1">
                <a:solidFill>
                  <a:schemeClr val="tx1">
                    <a:lumMod val="65000"/>
                    <a:lumOff val="35000"/>
                  </a:schemeClr>
                </a:solidFill>
                <a:latin typeface="Arial" panose="020B0604020202020204" pitchFamily="34" charset="0"/>
                <a:cs typeface="Arial" panose="020B0604020202020204" pitchFamily="34" charset="0"/>
              </a:rPr>
              <a:t>Geschmack</a:t>
            </a:r>
            <a:r>
              <a:rPr lang="en-IE" sz="1600" dirty="0">
                <a:solidFill>
                  <a:schemeClr val="tx1">
                    <a:lumMod val="65000"/>
                    <a:lumOff val="35000"/>
                  </a:schemeClr>
                </a:solidFill>
                <a:latin typeface="Arial" panose="020B0604020202020204" pitchFamily="34" charset="0"/>
                <a:cs typeface="Arial" panose="020B0604020202020204" pitchFamily="34" charset="0"/>
              </a:rPr>
              <a:t>‘, which only confirms the argument that the word elements of the signs are meaningless in other EU languages, apart from English.</a:t>
            </a:r>
            <a:r>
              <a:rPr lang="en-GB" sz="1600" dirty="0" smtClean="0">
                <a:solidFill>
                  <a:schemeClr val="tx1">
                    <a:lumMod val="65000"/>
                    <a:lumOff val="35000"/>
                  </a:schemeClr>
                </a:solidFill>
                <a:latin typeface="Arial" panose="020B0604020202020204" pitchFamily="34" charset="0"/>
                <a:cs typeface="Arial" panose="020B0604020202020204" pitchFamily="34" charset="0"/>
              </a:rPr>
              <a:t>’.</a:t>
            </a:r>
          </a:p>
          <a:p>
            <a:pPr marL="0" indent="0">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sz="1600" dirty="0" smtClean="0">
                <a:solidFill>
                  <a:schemeClr val="tx1">
                    <a:lumMod val="65000"/>
                    <a:lumOff val="35000"/>
                  </a:schemeClr>
                </a:solidFill>
                <a:latin typeface="Arial" panose="020B0604020202020204" pitchFamily="34" charset="0"/>
                <a:cs typeface="Arial" panose="020B0604020202020204" pitchFamily="34" charset="0"/>
              </a:rPr>
              <a:t>§ 51</a:t>
            </a:r>
            <a:r>
              <a:rPr lang="en-GB" sz="1600" dirty="0">
                <a:solidFill>
                  <a:schemeClr val="tx1">
                    <a:lumMod val="65000"/>
                    <a:lumOff val="35000"/>
                  </a:schemeClr>
                </a:solidFill>
                <a:latin typeface="Arial" panose="020B0604020202020204" pitchFamily="34" charset="0"/>
                <a:cs typeface="Arial" panose="020B0604020202020204" pitchFamily="34" charset="0"/>
              </a:rPr>
              <a:t>:’… </a:t>
            </a:r>
            <a:r>
              <a:rPr lang="en-IE" sz="1600" dirty="0">
                <a:solidFill>
                  <a:schemeClr val="tx1">
                    <a:lumMod val="65000"/>
                    <a:lumOff val="35000"/>
                  </a:schemeClr>
                </a:solidFill>
                <a:latin typeface="Arial" panose="020B0604020202020204" pitchFamily="34" charset="0"/>
                <a:cs typeface="Arial" panose="020B0604020202020204" pitchFamily="34" charset="0"/>
              </a:rPr>
              <a:t>the contested sign may give rise to a likelihood of confusion that leads the relevant non-English-speaking part of the public to perceive the undertakings behind the marks as being economically connected or linked</a:t>
            </a:r>
            <a:r>
              <a:rPr lang="en-IE" sz="1600" dirty="0" smtClean="0">
                <a:solidFill>
                  <a:schemeClr val="tx1">
                    <a:lumMod val="65000"/>
                    <a:lumOff val="35000"/>
                  </a:schemeClr>
                </a:solidFill>
                <a:latin typeface="Arial" panose="020B0604020202020204" pitchFamily="34" charset="0"/>
                <a:cs typeface="Arial" panose="020B0604020202020204" pitchFamily="34" charset="0"/>
              </a:rPr>
              <a:t>.’.</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600" spc="-71" dirty="0">
              <a:solidFill>
                <a:srgbClr val="14438E"/>
              </a:solidFill>
              <a:latin typeface="Arial" panose="020B0604020202020204" pitchFamily="34" charset="0"/>
              <a:ea typeface="Open Sans" panose="020B0606030504020204" pitchFamily="34" charset="0"/>
              <a:cs typeface="Arial" panose="020B0604020202020204" pitchFamily="34" charset="0"/>
            </a:endParaRPr>
          </a:p>
        </p:txBody>
      </p:sp>
      <p:sp>
        <p:nvSpPr>
          <p:cNvPr id="6" name="Rectangle 8"/>
          <p:cNvSpPr>
            <a:spLocks/>
          </p:cNvSpPr>
          <p:nvPr/>
        </p:nvSpPr>
        <p:spPr bwMode="auto">
          <a:xfrm>
            <a:off x="706561" y="1046704"/>
            <a:ext cx="8778714" cy="360040"/>
          </a:xfrm>
          <a:prstGeom prst="rect">
            <a:avLst/>
          </a:prstGeom>
          <a:solidFill>
            <a:srgbClr val="183D8C"/>
          </a:solidFill>
          <a:ln>
            <a:noFill/>
          </a:ln>
          <a:extLst/>
        </p:spPr>
        <p:txBody>
          <a:bodyPr lIns="0" tIns="0" rIns="0" bIns="0" anchor="ctr"/>
          <a:lstStyle/>
          <a:p>
            <a:pPr marL="85725" algn="ctr"/>
            <a:r>
              <a:rPr lang="da-DK" sz="1500" b="1" spc="-71" dirty="0" smtClean="0">
                <a:solidFill>
                  <a:srgbClr val="FFFCF6"/>
                </a:solidFill>
                <a:latin typeface="Arial"/>
                <a:ea typeface="Open Sans" panose="020B0606030504020204" pitchFamily="34" charset="0"/>
                <a:cs typeface="Arial"/>
              </a:rPr>
              <a:t>R 412/2017-5, 18/8/2017 (</a:t>
            </a:r>
            <a:r>
              <a:rPr lang="da-DK" sz="1500" b="1" spc="-71" dirty="0" err="1" smtClean="0">
                <a:solidFill>
                  <a:srgbClr val="FFFCF6"/>
                </a:solidFill>
                <a:latin typeface="Arial"/>
                <a:ea typeface="Open Sans" panose="020B0606030504020204" pitchFamily="34" charset="0"/>
                <a:cs typeface="Arial"/>
              </a:rPr>
              <a:t>both</a:t>
            </a:r>
            <a:r>
              <a:rPr lang="da-DK" sz="1500" b="1" spc="-71" dirty="0" smtClean="0">
                <a:solidFill>
                  <a:srgbClr val="FFFCF6"/>
                </a:solidFill>
                <a:latin typeface="Arial"/>
                <a:ea typeface="Open Sans" panose="020B0606030504020204" pitchFamily="34" charset="0"/>
                <a:cs typeface="Arial"/>
              </a:rPr>
              <a:t> </a:t>
            </a:r>
            <a:r>
              <a:rPr lang="da-DK" sz="1500" b="1" spc="-71" dirty="0" err="1" smtClean="0">
                <a:solidFill>
                  <a:srgbClr val="FFFCF6"/>
                </a:solidFill>
                <a:latin typeface="Arial"/>
                <a:ea typeface="Open Sans" panose="020B0606030504020204" pitchFamily="34" charset="0"/>
                <a:cs typeface="Arial"/>
              </a:rPr>
              <a:t>EUTM’s</a:t>
            </a:r>
            <a:r>
              <a:rPr lang="da-DK" sz="1500" b="1" spc="-71" dirty="0" smtClean="0">
                <a:solidFill>
                  <a:srgbClr val="FFFCF6"/>
                </a:solidFill>
                <a:latin typeface="Arial"/>
                <a:ea typeface="Open Sans" panose="020B0606030504020204" pitchFamily="34" charset="0"/>
                <a:cs typeface="Arial"/>
              </a:rPr>
              <a:t>)</a:t>
            </a:r>
            <a:endParaRPr lang="en-IE" sz="1500" b="1" dirty="0">
              <a:latin typeface="Arial"/>
              <a:ea typeface="Open Sans" panose="020B0606030504020204" pitchFamily="34" charset="0"/>
              <a:cs typeface="Arial"/>
            </a:endParaRPr>
          </a:p>
        </p:txBody>
      </p:sp>
      <p:sp>
        <p:nvSpPr>
          <p:cNvPr id="7" name="Rectangle 6"/>
          <p:cNvSpPr>
            <a:spLocks/>
          </p:cNvSpPr>
          <p:nvPr/>
        </p:nvSpPr>
        <p:spPr bwMode="auto">
          <a:xfrm>
            <a:off x="740532" y="433242"/>
            <a:ext cx="8744743" cy="44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defRPr/>
            </a:pPr>
            <a:endParaRPr lang="en-US" sz="1000" spc="-71" dirty="0">
              <a:solidFill>
                <a:schemeClr val="tx1">
                  <a:lumMod val="50000"/>
                  <a:lumOff val="50000"/>
                </a:schemeClr>
              </a:solidFill>
              <a:latin typeface="Arial"/>
              <a:ea typeface="Open Sans Light" panose="020B0306030504020204" pitchFamily="34" charset="0"/>
              <a:cs typeface="Arial"/>
              <a:sym typeface="Helvetica Neue UltraLight"/>
            </a:endParaRPr>
          </a:p>
        </p:txBody>
      </p:sp>
      <p:graphicFrame>
        <p:nvGraphicFramePr>
          <p:cNvPr id="2" name="Table 1"/>
          <p:cNvGraphicFramePr>
            <a:graphicFrameLocks noGrp="1"/>
          </p:cNvGraphicFramePr>
          <p:nvPr>
            <p:extLst>
              <p:ext uri="{D42A27DB-BD31-4B8C-83A1-F6EECF244321}">
                <p14:modId xmlns:p14="http://schemas.microsoft.com/office/powerpoint/2010/main" val="1713773510"/>
              </p:ext>
            </p:extLst>
          </p:nvPr>
        </p:nvGraphicFramePr>
        <p:xfrm>
          <a:off x="1364601" y="1884138"/>
          <a:ext cx="6604000" cy="1276522"/>
        </p:xfrm>
        <a:graphic>
          <a:graphicData uri="http://schemas.openxmlformats.org/drawingml/2006/table">
            <a:tbl>
              <a:tblPr firstRow="1" bandRow="1">
                <a:tableStyleId>{5C22544A-7EE6-4342-B048-85BDC9FD1C3A}</a:tableStyleId>
              </a:tblPr>
              <a:tblGrid>
                <a:gridCol w="3302000"/>
                <a:gridCol w="3302000"/>
              </a:tblGrid>
              <a:tr h="726112">
                <a:tc>
                  <a:txBody>
                    <a:bodyPr/>
                    <a:lstStyle/>
                    <a:p>
                      <a:endParaRPr lang="en-IE" dirty="0"/>
                    </a:p>
                  </a:txBody>
                  <a:tcPr marL="99060" marR="99060">
                    <a:noFill/>
                  </a:tcPr>
                </a:tc>
                <a:tc>
                  <a:txBody>
                    <a:bodyPr/>
                    <a:lstStyle/>
                    <a:p>
                      <a:pPr algn="ctr"/>
                      <a:r>
                        <a:rPr lang="da-DK" sz="1800" b="1" kern="1200" dirty="0" smtClean="0">
                          <a:solidFill>
                            <a:schemeClr val="tx1"/>
                          </a:solidFill>
                          <a:latin typeface="+mn-lt"/>
                          <a:ea typeface="+mn-ea"/>
                          <a:cs typeface="+mn-cs"/>
                        </a:rPr>
                        <a:t>TAS</a:t>
                      </a:r>
                      <a:r>
                        <a:rPr lang="da-DK" dirty="0" smtClean="0">
                          <a:solidFill>
                            <a:schemeClr val="tx1"/>
                          </a:solidFill>
                        </a:rPr>
                        <a:t>TE HAPPINESS</a:t>
                      </a:r>
                      <a:endParaRPr lang="en-IE" dirty="0">
                        <a:solidFill>
                          <a:schemeClr val="tx1"/>
                        </a:solidFill>
                      </a:endParaRPr>
                    </a:p>
                  </a:txBody>
                  <a:tcPr marL="99060" marR="99060">
                    <a:noFill/>
                  </a:tcPr>
                </a:tc>
              </a:tr>
              <a:tr h="550410">
                <a:tc>
                  <a:txBody>
                    <a:bodyPr/>
                    <a:lstStyle/>
                    <a:p>
                      <a:pPr algn="ctr"/>
                      <a:r>
                        <a:rPr lang="da-DK" dirty="0" err="1" smtClean="0"/>
                        <a:t>Earlier</a:t>
                      </a:r>
                      <a:r>
                        <a:rPr lang="da-DK" dirty="0" smtClean="0"/>
                        <a:t> mark</a:t>
                      </a:r>
                      <a:endParaRPr lang="en-IE" dirty="0"/>
                    </a:p>
                  </a:txBody>
                  <a:tcPr marL="99060" marR="99060">
                    <a:noFill/>
                  </a:tcPr>
                </a:tc>
                <a:tc>
                  <a:txBody>
                    <a:bodyPr/>
                    <a:lstStyle/>
                    <a:p>
                      <a:pPr algn="ctr"/>
                      <a:r>
                        <a:rPr lang="da-DK" dirty="0" err="1" smtClean="0"/>
                        <a:t>Contested</a:t>
                      </a:r>
                      <a:r>
                        <a:rPr lang="da-DK" dirty="0" smtClean="0"/>
                        <a:t> sign</a:t>
                      </a:r>
                      <a:endParaRPr lang="en-IE" dirty="0"/>
                    </a:p>
                  </a:txBody>
                  <a:tcPr marL="99060" marR="99060">
                    <a:noFill/>
                  </a:tcP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27" y="1909662"/>
            <a:ext cx="2951163"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19472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9070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7" name="Group 2"/>
          <p:cNvGrpSpPr>
            <a:grpSpLocks/>
          </p:cNvGrpSpPr>
          <p:nvPr/>
        </p:nvGrpSpPr>
        <p:grpSpPr bwMode="auto">
          <a:xfrm>
            <a:off x="552054" y="1052762"/>
            <a:ext cx="9049544" cy="936079"/>
            <a:chOff x="509325" y="1196975"/>
            <a:chExt cx="8353425" cy="431800"/>
          </a:xfrm>
        </p:grpSpPr>
        <p:sp>
          <p:nvSpPr>
            <p:cNvPr id="47109" name="Rectangle 9"/>
            <p:cNvSpPr>
              <a:spLocks/>
            </p:cNvSpPr>
            <p:nvPr/>
          </p:nvSpPr>
          <p:spPr bwMode="auto">
            <a:xfrm>
              <a:off x="509325" y="1196975"/>
              <a:ext cx="8353425" cy="431800"/>
            </a:xfrm>
            <a:prstGeom prst="rect">
              <a:avLst/>
            </a:prstGeom>
            <a:solidFill>
              <a:srgbClr val="2A549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solidFill>
                  <a:srgbClr val="FFFFFF"/>
                </a:solidFill>
                <a:latin typeface="Open Sans"/>
              </a:endParaRPr>
            </a:p>
          </p:txBody>
        </p:sp>
        <p:sp>
          <p:nvSpPr>
            <p:cNvPr id="30" name="Rectangle 10"/>
            <p:cNvSpPr>
              <a:spLocks/>
            </p:cNvSpPr>
            <p:nvPr/>
          </p:nvSpPr>
          <p:spPr bwMode="auto">
            <a:xfrm>
              <a:off x="580762" y="1230180"/>
              <a:ext cx="7383463" cy="314325"/>
            </a:xfrm>
            <a:prstGeom prst="rect">
              <a:avLst/>
            </a:prstGeom>
            <a:noFill/>
            <a:ln>
              <a:noFill/>
            </a:ln>
            <a:extLst/>
          </p:spPr>
          <p:txBody>
            <a:bodyPr lIns="0" tIns="0" rIns="0" bIns="0" anchor="ctr"/>
            <a:lstStyle/>
            <a:p>
              <a:pPr>
                <a:defRPr/>
              </a:pPr>
              <a:r>
                <a:rPr lang="en-US" sz="2400" b="1" spc="-71" dirty="0" smtClean="0">
                  <a:solidFill>
                    <a:srgbClr val="FFFFFF"/>
                  </a:solidFill>
                  <a:latin typeface="Open Sans"/>
                  <a:ea typeface="Helvetica Neue" pitchFamily="2" charset="0"/>
                  <a:cs typeface="Helvetica Neue" pitchFamily="2" charset="0"/>
                  <a:sym typeface="Helvetica Neue" pitchFamily="2" charset="0"/>
                </a:rPr>
                <a:t>CP3. </a:t>
              </a:r>
              <a:r>
                <a:rPr lang="en-US" sz="2400" b="1" spc="-71" dirty="0" smtClean="0">
                  <a:solidFill>
                    <a:srgbClr val="FFFFFF"/>
                  </a:solidFill>
                  <a:latin typeface="Open Sans"/>
                  <a:ea typeface="Helvetica Neue" pitchFamily="2" charset="0"/>
                  <a:cs typeface="Helvetica Neue" pitchFamily="2" charset="0"/>
                  <a:sym typeface="Helvetica Neue Light"/>
                </a:rPr>
                <a:t>Distinctiveness – Figurative marks containing descriptive/non-distinctive words </a:t>
              </a:r>
              <a:endParaRPr lang="en-US" sz="2400" b="1" spc="-71" dirty="0">
                <a:solidFill>
                  <a:srgbClr val="FFFFFF"/>
                </a:solidFill>
                <a:latin typeface="Open Sans"/>
                <a:ea typeface="Helvetica Neue" pitchFamily="2" charset="0"/>
                <a:cs typeface="Helvetica Neue" pitchFamily="2" charset="0"/>
                <a:sym typeface="Helvetica Neue Light"/>
              </a:endParaRPr>
            </a:p>
          </p:txBody>
        </p:sp>
      </p:grpSp>
      <p:sp>
        <p:nvSpPr>
          <p:cNvPr id="5" name="Rectangle 4"/>
          <p:cNvSpPr/>
          <p:nvPr/>
        </p:nvSpPr>
        <p:spPr>
          <a:xfrm>
            <a:off x="1" y="1988840"/>
            <a:ext cx="5369313" cy="3046988"/>
          </a:xfrm>
          <a:prstGeom prst="rect">
            <a:avLst/>
          </a:prstGeom>
        </p:spPr>
        <p:txBody>
          <a:bodyPr wrap="square">
            <a:spAutoFit/>
          </a:bodyPr>
          <a:lstStyle/>
          <a:p>
            <a:pPr lvl="2" algn="ctr">
              <a:defRPr/>
            </a:pPr>
            <a:r>
              <a:rPr lang="en-GB" sz="2400" b="1" spc="-71" dirty="0" smtClean="0">
                <a:solidFill>
                  <a:srgbClr val="2A5494"/>
                </a:solidFill>
                <a:latin typeface="Open Sans"/>
                <a:ea typeface="Helvetica Neue Light"/>
                <a:cs typeface="Helvetica Neue Light"/>
              </a:rPr>
              <a:t>Common Practice Document</a:t>
            </a:r>
          </a:p>
          <a:p>
            <a:pPr lvl="2" algn="ctr">
              <a:defRPr/>
            </a:pPr>
            <a:endParaRPr lang="es-ES_tradnl" sz="2400" b="1" spc="-71" dirty="0" smtClean="0">
              <a:solidFill>
                <a:srgbClr val="2A5494"/>
              </a:solidFill>
              <a:latin typeface="Open Sans"/>
              <a:ea typeface="Helvetica Neue Light"/>
              <a:cs typeface="Helvetica Neue Light"/>
            </a:endParaRPr>
          </a:p>
          <a:p>
            <a:pPr lvl="2" algn="ctr">
              <a:defRPr/>
            </a:pPr>
            <a:endParaRPr lang="es-ES_tradnl" sz="2400" b="1" spc="-71" dirty="0">
              <a:solidFill>
                <a:srgbClr val="2A5494"/>
              </a:solidFill>
              <a:latin typeface="Open Sans"/>
              <a:ea typeface="Helvetica Neue Light"/>
              <a:cs typeface="Helvetica Neue Light"/>
            </a:endParaRPr>
          </a:p>
          <a:p>
            <a:pPr lvl="2" algn="ctr">
              <a:defRPr/>
            </a:pPr>
            <a:r>
              <a:rPr lang="es-ES_tradnl" sz="2400" b="1" spc="-71" dirty="0" smtClean="0">
                <a:solidFill>
                  <a:srgbClr val="2A5494"/>
                </a:solidFill>
                <a:latin typeface="Open Sans"/>
                <a:ea typeface="Helvetica Neue Light"/>
                <a:cs typeface="Helvetica Neue Light"/>
              </a:rPr>
              <a:t> </a:t>
            </a:r>
            <a:r>
              <a:rPr lang="en-GB" sz="2400" b="1" spc="-71" dirty="0" smtClean="0">
                <a:solidFill>
                  <a:srgbClr val="2A5494"/>
                </a:solidFill>
                <a:latin typeface="Open Sans"/>
                <a:ea typeface="Helvetica Neue Light"/>
                <a:cs typeface="Helvetica Neue Light"/>
              </a:rPr>
              <a:t>June 2015:  Unanimous endorsement at the Administrative Board Meeting</a:t>
            </a:r>
            <a:r>
              <a:rPr lang="es-ES_tradnl" sz="2400" b="1" spc="-71" dirty="0" smtClean="0">
                <a:solidFill>
                  <a:srgbClr val="2A5494"/>
                </a:solidFill>
                <a:latin typeface="Open Sans"/>
                <a:ea typeface="Helvetica Neue Light"/>
                <a:cs typeface="Helvetica Neue Light"/>
              </a:rPr>
              <a:t>. </a:t>
            </a:r>
          </a:p>
          <a:p>
            <a:pPr lvl="2" algn="ctr">
              <a:defRPr/>
            </a:pPr>
            <a:endParaRPr lang="es-ES_tradnl" sz="2400" spc="-71" dirty="0">
              <a:solidFill>
                <a:srgbClr val="2A5494"/>
              </a:solidFill>
              <a:latin typeface="Open Sans"/>
              <a:ea typeface="Helvetica Neue Light"/>
              <a:cs typeface="Helvetica Neue Light"/>
            </a:endParaRPr>
          </a:p>
          <a:p>
            <a:pPr lvl="2">
              <a:defRPr/>
            </a:pPr>
            <a:r>
              <a:rPr lang="es-ES_tradnl" sz="2400" spc="-71" dirty="0" smtClean="0">
                <a:solidFill>
                  <a:srgbClr val="2A5494"/>
                </a:solidFill>
                <a:latin typeface="Open Sans"/>
                <a:ea typeface="Helvetica Neue Light"/>
                <a:cs typeface="Helvetica Neue Light"/>
              </a:rPr>
              <a:t> </a:t>
            </a:r>
            <a:endParaRPr lang="es-ES_tradnl" sz="2400" spc="-71" dirty="0">
              <a:solidFill>
                <a:srgbClr val="2A5494"/>
              </a:solidFill>
              <a:latin typeface="Open Sans"/>
              <a:ea typeface="Helvetica Neue Light"/>
              <a:cs typeface="Helvetica Neue Light"/>
            </a:endParaRPr>
          </a:p>
        </p:txBody>
      </p:sp>
      <p:pic>
        <p:nvPicPr>
          <p:cNvPr id="1027" name="Picture 3" descr="C:\Users\BALDAMA\AppData\Local\Microsoft\Windows\Temporary Internet Files\Content.IE5\2KAK520D\MP9004423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8715" y="4653137"/>
            <a:ext cx="1619710" cy="10913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83" y="2132856"/>
            <a:ext cx="3401522" cy="44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5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68597104"/>
              </p:ext>
            </p:extLst>
          </p:nvPr>
        </p:nvGraphicFramePr>
        <p:xfrm>
          <a:off x="696731" y="1916832"/>
          <a:ext cx="872966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8"/>
          <p:cNvSpPr>
            <a:spLocks/>
          </p:cNvSpPr>
          <p:nvPr/>
        </p:nvSpPr>
        <p:spPr bwMode="auto">
          <a:xfrm>
            <a:off x="710355" y="1057636"/>
            <a:ext cx="8534400" cy="497237"/>
          </a:xfrm>
          <a:prstGeom prst="rect">
            <a:avLst/>
          </a:prstGeom>
          <a:solidFill>
            <a:srgbClr val="2A5494"/>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IE">
              <a:latin typeface="Arial Narrow" pitchFamily="34" charset="0"/>
            </a:endParaRPr>
          </a:p>
        </p:txBody>
      </p:sp>
      <p:sp>
        <p:nvSpPr>
          <p:cNvPr id="11" name="Rectangle 17"/>
          <p:cNvSpPr>
            <a:spLocks/>
          </p:cNvSpPr>
          <p:nvPr/>
        </p:nvSpPr>
        <p:spPr bwMode="auto">
          <a:xfrm>
            <a:off x="818540" y="1124744"/>
            <a:ext cx="8276119" cy="345814"/>
          </a:xfrm>
          <a:prstGeom prst="rect">
            <a:avLst/>
          </a:prstGeom>
          <a:noFill/>
          <a:ln>
            <a:noFill/>
          </a:ln>
          <a:extLst/>
        </p:spPr>
        <p:txBody>
          <a:bodyPr lIns="0" tIns="0" rIns="0" bIns="0" anchor="ctr"/>
          <a:lstStyle/>
          <a:p>
            <a:pPr>
              <a:defRPr/>
            </a:pPr>
            <a:r>
              <a:rPr lang="en-IE" sz="2400" b="1" spc="-71" dirty="0" smtClean="0">
                <a:solidFill>
                  <a:srgbClr val="FFFCF6"/>
                </a:solidFill>
                <a:latin typeface="Open Sans"/>
                <a:ea typeface="Helvetica Neue Light"/>
                <a:cs typeface="Helvetica Neue Light"/>
                <a:sym typeface="Helvetica Neue Light"/>
              </a:rPr>
              <a:t>Scope of the common practice</a:t>
            </a:r>
            <a:endParaRPr lang="en-IE" sz="2400" b="1" spc="-71" dirty="0">
              <a:solidFill>
                <a:srgbClr val="FFFCF6"/>
              </a:solidFill>
              <a:latin typeface="Open Sans"/>
              <a:ea typeface="Helvetica Neue Light"/>
              <a:cs typeface="Helvetica Neue Light"/>
              <a:sym typeface="Helvetica Neue Light"/>
            </a:endParaRPr>
          </a:p>
        </p:txBody>
      </p:sp>
    </p:spTree>
    <p:extLst>
      <p:ext uri="{BB962C8B-B14F-4D97-AF65-F5344CB8AC3E}">
        <p14:creationId xmlns:p14="http://schemas.microsoft.com/office/powerpoint/2010/main" val="21393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endParaRPr lang="de-DE" dirty="0" smtClean="0"/>
          </a:p>
          <a:p>
            <a:pPr algn="ctr"/>
            <a:endParaRPr lang="de-DE" dirty="0"/>
          </a:p>
          <a:p>
            <a:pPr marL="0" indent="0" algn="ctr">
              <a:buNone/>
            </a:pPr>
            <a:endParaRPr lang="de-DE" dirty="0" smtClean="0"/>
          </a:p>
          <a:p>
            <a:pPr algn="ctr"/>
            <a:endParaRPr lang="de-DE" dirty="0"/>
          </a:p>
          <a:p>
            <a:pPr marL="0" indent="0" algn="ctr">
              <a:buNone/>
            </a:pPr>
            <a:r>
              <a:rPr lang="de-DE" b="1" dirty="0" err="1" smtClean="0">
                <a:solidFill>
                  <a:schemeClr val="bg1">
                    <a:lumMod val="65000"/>
                  </a:schemeClr>
                </a:solidFill>
                <a:latin typeface="Arial" panose="020B0604020202020204" pitchFamily="34" charset="0"/>
                <a:cs typeface="Arial" panose="020B0604020202020204" pitchFamily="34" charset="0"/>
              </a:rPr>
              <a:t>Distinctive</a:t>
            </a:r>
            <a:r>
              <a:rPr lang="de-DE" b="1" dirty="0" smtClean="0">
                <a:solidFill>
                  <a:schemeClr val="bg1">
                    <a:lumMod val="65000"/>
                  </a:schemeClr>
                </a:solidFill>
                <a:latin typeface="Arial" panose="020B0604020202020204" pitchFamily="34" charset="0"/>
                <a:cs typeface="Arial" panose="020B0604020202020204" pitchFamily="34" charset="0"/>
              </a:rPr>
              <a:t> </a:t>
            </a:r>
            <a:r>
              <a:rPr lang="de-DE" b="1" dirty="0">
                <a:solidFill>
                  <a:schemeClr val="bg1">
                    <a:lumMod val="65000"/>
                  </a:schemeClr>
                </a:solidFill>
                <a:latin typeface="Arial" panose="020B0604020202020204" pitchFamily="34" charset="0"/>
                <a:cs typeface="Arial" panose="020B0604020202020204" pitchFamily="34" charset="0"/>
              </a:rPr>
              <a:t>T</a:t>
            </a:r>
            <a:r>
              <a:rPr lang="de-DE" b="1" dirty="0" smtClean="0">
                <a:solidFill>
                  <a:schemeClr val="bg1">
                    <a:lumMod val="65000"/>
                  </a:schemeClr>
                </a:solidFill>
                <a:latin typeface="Arial" panose="020B0604020202020204" pitchFamily="34" charset="0"/>
                <a:cs typeface="Arial" panose="020B0604020202020204" pitchFamily="34" charset="0"/>
              </a:rPr>
              <a:t>rade Marks</a:t>
            </a:r>
            <a:endParaRPr lang="en-IE" b="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60600B5-A75E-44EF-8FB8-2BE108060FF2}" type="slidenum">
              <a:rPr lang="en-IE" smtClean="0"/>
              <a:pPr/>
              <a:t>4</a:t>
            </a:fld>
            <a:endParaRPr lang="en-IE"/>
          </a:p>
        </p:txBody>
      </p:sp>
    </p:spTree>
    <p:extLst>
      <p:ext uri="{BB962C8B-B14F-4D97-AF65-F5344CB8AC3E}">
        <p14:creationId xmlns:p14="http://schemas.microsoft.com/office/powerpoint/2010/main" val="206339838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28281925"/>
              </p:ext>
            </p:extLst>
          </p:nvPr>
        </p:nvGraphicFramePr>
        <p:xfrm>
          <a:off x="402756" y="1806010"/>
          <a:ext cx="9133262" cy="3292766"/>
        </p:xfrm>
        <a:graphic>
          <a:graphicData uri="http://schemas.openxmlformats.org/drawingml/2006/table">
            <a:tbl>
              <a:tblPr firstRow="1" bandRow="1">
                <a:tableStyleId>{5C22544A-7EE6-4342-B048-85BDC9FD1C3A}</a:tableStyleId>
              </a:tblPr>
              <a:tblGrid>
                <a:gridCol w="8909742"/>
                <a:gridCol w="223520"/>
              </a:tblGrid>
              <a:tr h="387727">
                <a:tc>
                  <a:txBody>
                    <a:bodyPr/>
                    <a:lstStyle/>
                    <a:p>
                      <a:pPr algn="ctr"/>
                      <a:r>
                        <a:rPr lang="es-ES_tradnl" sz="1600" dirty="0" smtClean="0">
                          <a:latin typeface="Open Sans"/>
                        </a:rPr>
                        <a:t>DISTINCTIVE</a:t>
                      </a:r>
                      <a:endParaRPr lang="en-IE" sz="1600" dirty="0">
                        <a:latin typeface="Open Sans"/>
                      </a:endParaRPr>
                    </a:p>
                  </a:txBody>
                  <a:tcPr marL="99060" marR="9906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IE" sz="1600" dirty="0">
                        <a:latin typeface="Open Sans"/>
                      </a:endParaRPr>
                    </a:p>
                  </a:txBody>
                  <a:tcPr marL="99060" marR="9906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2905039">
                <a:tc>
                  <a:txBody>
                    <a:bodyPr/>
                    <a:lstStyle/>
                    <a:p>
                      <a:pPr algn="ctr"/>
                      <a:endParaRPr lang="en-IE" sz="1600" b="1" dirty="0" smtClean="0">
                        <a:effectLst/>
                        <a:latin typeface="+mn-lt"/>
                        <a:ea typeface="Times New Roman"/>
                      </a:endParaRPr>
                    </a:p>
                    <a:p>
                      <a:pPr algn="ctr"/>
                      <a:endParaRPr lang="es-ES_tradnl" sz="1800" b="1" baseline="0" dirty="0" smtClean="0">
                        <a:latin typeface="Arial Narrow" panose="020B0606020202030204" pitchFamily="34" charset="0"/>
                      </a:endParaRPr>
                    </a:p>
                    <a:p>
                      <a:pPr algn="ctr"/>
                      <a:endParaRPr lang="es-ES_tradnl" sz="1800" b="1" baseline="0" dirty="0" smtClean="0">
                        <a:latin typeface="Arial Narrow" panose="020B0606020202030204" pitchFamily="34" charset="0"/>
                      </a:endParaRPr>
                    </a:p>
                    <a:p>
                      <a:pPr algn="ctr"/>
                      <a:endParaRPr lang="es-ES_tradnl" sz="1800" b="1" baseline="0" dirty="0" smtClean="0">
                        <a:latin typeface="Arial Narrow" panose="020B0606020202030204" pitchFamily="34" charset="0"/>
                      </a:endParaRPr>
                    </a:p>
                    <a:p>
                      <a:pPr algn="ctr"/>
                      <a:endParaRPr lang="es-ES_tradnl" sz="1800" b="1" baseline="0" dirty="0" smtClean="0">
                        <a:latin typeface="Arial Narrow" panose="020B0606020202030204" pitchFamily="34" charset="0"/>
                      </a:endParaRPr>
                    </a:p>
                    <a:p>
                      <a:pPr algn="ctr"/>
                      <a:endParaRPr lang="es-ES_tradnl" sz="1800" b="1" baseline="0" dirty="0" smtClean="0">
                        <a:latin typeface="Arial Narrow" panose="020B0606020202030204" pitchFamily="34" charset="0"/>
                      </a:endParaRPr>
                    </a:p>
                    <a:p>
                      <a:pPr algn="ctr"/>
                      <a:r>
                        <a:rPr lang="en-GB" sz="1400" b="0" baseline="0" noProof="0" dirty="0" smtClean="0">
                          <a:latin typeface="Open Sans"/>
                        </a:rPr>
                        <a:t>(Class 30: Coffee</a:t>
                      </a:r>
                      <a:r>
                        <a:rPr lang="es-ES_tradnl" sz="1400" b="0" baseline="0" dirty="0" smtClean="0">
                          <a:latin typeface="Open Sans"/>
                        </a:rPr>
                        <a:t>)</a:t>
                      </a:r>
                    </a:p>
                    <a:p>
                      <a:pPr algn="just"/>
                      <a:endParaRPr lang="es-ES_tradnl" sz="1400" b="0" i="0" kern="1200" baseline="0" noProof="0" dirty="0" smtClean="0">
                        <a:solidFill>
                          <a:schemeClr val="dk1"/>
                        </a:solidFill>
                        <a:latin typeface="Open Sans"/>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IE" sz="1400" b="1" i="1" kern="1200" baseline="0" noProof="0" dirty="0" smtClean="0">
                        <a:solidFill>
                          <a:srgbClr val="15548D"/>
                        </a:solidFill>
                        <a:latin typeface="Open Sans"/>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E" sz="1400" b="1" i="1" kern="1200" baseline="0" noProof="0" dirty="0" smtClean="0">
                          <a:solidFill>
                            <a:srgbClr val="15548D"/>
                          </a:solidFill>
                          <a:latin typeface="Open Sans"/>
                          <a:ea typeface="+mn-ea"/>
                          <a:cs typeface="Arial" pitchFamily="34" charset="0"/>
                        </a:rPr>
                        <a:t>Figurative element is distinctive in itself and large enough to be recognized in the mark as a whole.</a:t>
                      </a:r>
                      <a:endParaRPr lang="en-IE" sz="1400" b="0" i="1" kern="1200" baseline="0" noProof="0" dirty="0" smtClean="0">
                        <a:solidFill>
                          <a:srgbClr val="15548D"/>
                        </a:solidFill>
                        <a:latin typeface="Open Sans"/>
                        <a:ea typeface="+mn-ea"/>
                        <a:cs typeface="Arial" pitchFamily="34" charset="0"/>
                      </a:endParaRPr>
                    </a:p>
                  </a:txBody>
                  <a:tcPr marL="99060" marR="99060">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ctr"/>
                      <a:endParaRPr lang="en-IE" sz="1600" b="1" dirty="0" smtClean="0">
                        <a:latin typeface="Arial Narrow" panose="020B0606020202030204" pitchFamily="34" charset="0"/>
                      </a:endParaRPr>
                    </a:p>
                    <a:p>
                      <a:pPr algn="ctr"/>
                      <a:endParaRPr lang="es-ES_tradnl" sz="1800" b="0" baseline="0" dirty="0" smtClean="0">
                        <a:latin typeface="Arial Narrow" panose="020B0606020202030204" pitchFamily="34" charset="0"/>
                      </a:endParaRPr>
                    </a:p>
                    <a:p>
                      <a:pPr algn="ctr"/>
                      <a:endParaRPr lang="es-ES_tradnl" sz="1800" b="0" baseline="0" dirty="0" smtClean="0">
                        <a:latin typeface="Arial Narrow" panose="020B0606020202030204" pitchFamily="34" charset="0"/>
                      </a:endParaRPr>
                    </a:p>
                    <a:p>
                      <a:pPr algn="ctr"/>
                      <a:endParaRPr lang="es-ES_tradnl" sz="1800" b="0" baseline="0" dirty="0" smtClean="0">
                        <a:latin typeface="Arial Narrow" panose="020B0606020202030204" pitchFamily="34" charset="0"/>
                      </a:endParaRPr>
                    </a:p>
                    <a:p>
                      <a:pPr algn="ctr"/>
                      <a:endParaRPr lang="es-ES_tradnl" sz="1800" b="0" baseline="0" dirty="0" smtClean="0">
                        <a:latin typeface="Arial Narrow" panose="020B0606020202030204" pitchFamily="34" charset="0"/>
                      </a:endParaRPr>
                    </a:p>
                    <a:p>
                      <a:pPr algn="ctr"/>
                      <a:endParaRPr lang="es-ES_tradnl" sz="1800" b="0" baseline="0" dirty="0" smtClean="0">
                        <a:latin typeface="Arial Narrow" panose="020B0606020202030204" pitchFamily="34" charset="0"/>
                      </a:endParaRPr>
                    </a:p>
                    <a:p>
                      <a:pPr algn="l"/>
                      <a:endParaRPr lang="es-ES_tradnl" sz="1200" b="0" baseline="0" dirty="0" smtClean="0">
                        <a:latin typeface="Arial Narrow" panose="020B060602020203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IE" sz="1600" b="1" i="1" kern="1200" baseline="0" noProof="0" dirty="0" smtClean="0">
                        <a:solidFill>
                          <a:srgbClr val="15548D"/>
                        </a:solidFill>
                        <a:latin typeface="Arial Narrow" pitchFamily="34" charset="0"/>
                        <a:ea typeface="+mn-ea"/>
                        <a:cs typeface="Arial" pitchFamily="34" charset="0"/>
                      </a:endParaRPr>
                    </a:p>
                    <a:p>
                      <a:pPr algn="just"/>
                      <a:endParaRPr lang="en-IE" sz="1600" b="1" i="1" kern="1200" baseline="0" noProof="0" dirty="0" smtClean="0">
                        <a:solidFill>
                          <a:srgbClr val="15548D"/>
                        </a:solidFill>
                        <a:latin typeface="Arial Narrow" pitchFamily="34" charset="0"/>
                        <a:ea typeface="+mn-ea"/>
                        <a:cs typeface="Arial" pitchFamily="34" charset="0"/>
                      </a:endParaRPr>
                    </a:p>
                  </a:txBody>
                  <a:tcPr marL="99060" marR="9906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bl>
          </a:graphicData>
        </a:graphic>
      </p:graphicFrame>
      <p:pic>
        <p:nvPicPr>
          <p:cNvPr id="15" name="Picture 14" descr="3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051" y="2636912"/>
            <a:ext cx="3320672" cy="872406"/>
          </a:xfrm>
          <a:prstGeom prst="rect">
            <a:avLst/>
          </a:prstGeom>
          <a:noFill/>
          <a:ln>
            <a:noFill/>
          </a:ln>
          <a:extLst/>
        </p:spPr>
      </p:pic>
      <p:sp>
        <p:nvSpPr>
          <p:cNvPr id="19" name="TextBox 18"/>
          <p:cNvSpPr txBox="1"/>
          <p:nvPr/>
        </p:nvSpPr>
        <p:spPr>
          <a:xfrm rot="20330991">
            <a:off x="688801" y="3024845"/>
            <a:ext cx="1461217" cy="584775"/>
          </a:xfrm>
          <a:prstGeom prst="rect">
            <a:avLst/>
          </a:prstGeom>
          <a:noFill/>
        </p:spPr>
        <p:txBody>
          <a:bodyPr wrap="square" rtlCol="0">
            <a:spAutoFit/>
          </a:bodyPr>
          <a:lstStyle/>
          <a:p>
            <a:r>
              <a:rPr lang="es-ES_tradnl" sz="1600" b="1" dirty="0" smtClean="0">
                <a:solidFill>
                  <a:srgbClr val="15548D"/>
                </a:solidFill>
                <a:latin typeface="Open Sans"/>
              </a:rPr>
              <a:t>COMMON</a:t>
            </a:r>
          </a:p>
          <a:p>
            <a:r>
              <a:rPr lang="es-ES_tradnl" sz="1600" b="1" dirty="0" smtClean="0">
                <a:solidFill>
                  <a:srgbClr val="15548D"/>
                </a:solidFill>
                <a:latin typeface="Open Sans"/>
              </a:rPr>
              <a:t>PRACTICE</a:t>
            </a:r>
          </a:p>
        </p:txBody>
      </p:sp>
    </p:spTree>
    <p:extLst>
      <p:ext uri="{BB962C8B-B14F-4D97-AF65-F5344CB8AC3E}">
        <p14:creationId xmlns:p14="http://schemas.microsoft.com/office/powerpoint/2010/main" val="4255377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653" y="980729"/>
            <a:ext cx="7006431"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p:nvPr>
        </p:nvSpPr>
        <p:spPr>
          <a:xfrm>
            <a:off x="506506" y="836713"/>
            <a:ext cx="8915400" cy="5851525"/>
          </a:xfrm>
        </p:spPr>
        <p:txBody>
          <a:bodyPr>
            <a:normAutofit fontScale="47500" lnSpcReduction="20000"/>
          </a:bodyPr>
          <a:lstStyle/>
          <a:p>
            <a:pPr marL="0" indent="0">
              <a:buNone/>
            </a:pPr>
            <a:endParaRPr lang="en-IE" dirty="0" smtClean="0"/>
          </a:p>
          <a:p>
            <a:pPr marL="0" indent="0">
              <a:buNone/>
            </a:pPr>
            <a:endParaRPr lang="en-IE" dirty="0"/>
          </a:p>
          <a:p>
            <a:pPr marL="0" indent="0">
              <a:buNone/>
            </a:pPr>
            <a:endParaRPr lang="en-IE" dirty="0" smtClean="0"/>
          </a:p>
          <a:p>
            <a:pPr marL="0" indent="0">
              <a:buNone/>
            </a:pPr>
            <a:endParaRPr lang="en-IE" dirty="0"/>
          </a:p>
          <a:p>
            <a:pPr marL="0" indent="0">
              <a:buNone/>
            </a:pPr>
            <a:endParaRPr lang="en-IE" dirty="0" smtClean="0"/>
          </a:p>
          <a:p>
            <a:pPr marL="0" indent="0" algn="just">
              <a:buNone/>
            </a:pPr>
            <a:endParaRPr lang="en-IE" u="sng" dirty="0" smtClean="0"/>
          </a:p>
          <a:p>
            <a:pPr marL="0" indent="0" algn="just">
              <a:buNone/>
            </a:pPr>
            <a:endParaRPr lang="en-IE" u="sng" dirty="0"/>
          </a:p>
          <a:p>
            <a:pPr marL="0" indent="0" algn="just">
              <a:buNone/>
            </a:pPr>
            <a:endParaRPr lang="en-IE" u="sng" dirty="0" smtClean="0"/>
          </a:p>
          <a:p>
            <a:pPr marL="0" indent="0" algn="just">
              <a:buNone/>
            </a:pPr>
            <a:r>
              <a:rPr lang="en-IE" u="sng" dirty="0" smtClean="0"/>
              <a:t>Class </a:t>
            </a:r>
            <a:r>
              <a:rPr lang="en-IE" u="sng" dirty="0"/>
              <a:t>6</a:t>
            </a:r>
            <a:r>
              <a:rPr lang="en-IE" dirty="0"/>
              <a:t> – Common metals and their alloys; Metal building materials; transportable buildings of metal; materials of metal for railway tracks; non-electric cables and wires of common metal; ironmongery, small items of metal hardware; pipes and tubes of metal; Safes; common metals; Ores.</a:t>
            </a:r>
            <a:br>
              <a:rPr lang="en-IE" dirty="0"/>
            </a:br>
            <a:r>
              <a:rPr lang="en-IE" u="sng" dirty="0"/>
              <a:t>Class 14 </a:t>
            </a:r>
            <a:r>
              <a:rPr lang="en-IE" dirty="0"/>
              <a:t>– Precious metals and their alloys; jewellery, precious stones; horological and chronometric instruments; precious metals</a:t>
            </a:r>
            <a:r>
              <a:rPr lang="en-IE" dirty="0" smtClean="0"/>
              <a:t>.</a:t>
            </a:r>
          </a:p>
          <a:p>
            <a:pPr marL="0" indent="0" algn="just">
              <a:buNone/>
            </a:pPr>
            <a:r>
              <a:rPr lang="en-IE" u="sng" dirty="0" smtClean="0"/>
              <a:t>Class </a:t>
            </a:r>
            <a:r>
              <a:rPr lang="en-IE" u="sng" dirty="0"/>
              <a:t>40 </a:t>
            </a:r>
            <a:r>
              <a:rPr lang="en-IE" dirty="0"/>
              <a:t>– Treatment of materials; treatment of precious and common metals; treatment of alloys. </a:t>
            </a:r>
            <a:r>
              <a:rPr lang="en-IE" sz="4000" dirty="0"/>
              <a:t/>
            </a:r>
            <a:br>
              <a:rPr lang="en-IE" sz="4000" dirty="0"/>
            </a:br>
            <a:endParaRPr lang="en-IE" sz="4000" dirty="0"/>
          </a:p>
          <a:p>
            <a:pPr marL="0" indent="0" algn="just">
              <a:buNone/>
            </a:pPr>
            <a:r>
              <a:rPr lang="en-IE" sz="5100" dirty="0"/>
              <a:t>‘That figurative element is neither totally insignificant in terms of position or size, nor is it commonplace, nor is it a true-to-life depiction of a human being. […] The Board finds that this figurative element is sufficient to endow the mark with distinctive character and to add matter to the mark of such a kind that it no longer ‘exclusively’ consists of characteristics in the sense of Article 7(1)(c) EUTMR.’</a:t>
            </a:r>
          </a:p>
          <a:p>
            <a:pPr marL="0" indent="0">
              <a:buNone/>
            </a:pPr>
            <a:endParaRPr lang="en-IE" dirty="0"/>
          </a:p>
        </p:txBody>
      </p:sp>
      <p:sp>
        <p:nvSpPr>
          <p:cNvPr id="3" name="Slide Number Placeholder 2"/>
          <p:cNvSpPr>
            <a:spLocks noGrp="1"/>
          </p:cNvSpPr>
          <p:nvPr>
            <p:ph type="sldNum" sz="quarter" idx="12"/>
          </p:nvPr>
        </p:nvSpPr>
        <p:spPr/>
        <p:txBody>
          <a:bodyPr/>
          <a:lstStyle/>
          <a:p>
            <a:fld id="{A60600B5-A75E-44EF-8FB8-2BE108060FF2}" type="slidenum">
              <a:rPr lang="en-IE" smtClean="0"/>
              <a:pPr/>
              <a:t>6</a:t>
            </a:fld>
            <a:endParaRPr lang="en-IE"/>
          </a:p>
        </p:txBody>
      </p:sp>
      <p:sp>
        <p:nvSpPr>
          <p:cNvPr id="5" name="Rectangle 8"/>
          <p:cNvSpPr>
            <a:spLocks/>
          </p:cNvSpPr>
          <p:nvPr/>
        </p:nvSpPr>
        <p:spPr bwMode="auto">
          <a:xfrm>
            <a:off x="706561" y="852938"/>
            <a:ext cx="8778714" cy="360040"/>
          </a:xfrm>
          <a:prstGeom prst="rect">
            <a:avLst/>
          </a:prstGeom>
          <a:solidFill>
            <a:srgbClr val="183D8C"/>
          </a:solidFill>
          <a:ln>
            <a:noFill/>
          </a:ln>
          <a:extLst/>
        </p:spPr>
        <p:txBody>
          <a:bodyPr lIns="0" tIns="0" rIns="0" bIns="0" anchor="ctr"/>
          <a:lstStyle/>
          <a:p>
            <a:pPr algn="ctr"/>
            <a:r>
              <a:rPr lang="de-DE" b="1" dirty="0">
                <a:solidFill>
                  <a:schemeClr val="bg1"/>
                </a:solidFill>
              </a:rPr>
              <a:t>R-362/2017-4 – 13/9/2017</a:t>
            </a:r>
          </a:p>
        </p:txBody>
      </p:sp>
    </p:spTree>
    <p:extLst>
      <p:ext uri="{BB962C8B-B14F-4D97-AF65-F5344CB8AC3E}">
        <p14:creationId xmlns:p14="http://schemas.microsoft.com/office/powerpoint/2010/main" val="250004156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60600B5-A75E-44EF-8FB8-2BE108060FF2}" type="slidenum">
              <a:rPr lang="en-IE" smtClean="0"/>
              <a:pPr/>
              <a:t>7</a:t>
            </a:fld>
            <a:endParaRPr lang="en-IE"/>
          </a:p>
        </p:txBody>
      </p:sp>
      <p:sp>
        <p:nvSpPr>
          <p:cNvPr id="4" name="Content Placeholder 3"/>
          <p:cNvSpPr>
            <a:spLocks noGrp="1"/>
          </p:cNvSpPr>
          <p:nvPr>
            <p:ph/>
          </p:nvPr>
        </p:nvSpPr>
        <p:spPr>
          <a:xfrm>
            <a:off x="662523" y="836713"/>
            <a:ext cx="8915400" cy="5851525"/>
          </a:xfrm>
        </p:spPr>
        <p:txBody>
          <a:bodyPr>
            <a:normAutofit fontScale="92500" lnSpcReduction="20000"/>
          </a:bodyPr>
          <a:lstStyle/>
          <a:p>
            <a:pPr algn="ctr"/>
            <a:endParaRPr lang="de-DE" dirty="0" smtClean="0"/>
          </a:p>
          <a:p>
            <a:pPr algn="ctr"/>
            <a:endParaRPr lang="de-DE"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de-DE" dirty="0" smtClean="0"/>
          </a:p>
          <a:p>
            <a:pPr marL="0" indent="0">
              <a:buNone/>
            </a:pPr>
            <a:r>
              <a:rPr lang="de-DE" sz="2600" dirty="0" err="1" smtClean="0"/>
              <a:t>Classes</a:t>
            </a:r>
            <a:r>
              <a:rPr lang="de-DE" sz="2600" dirty="0" smtClean="0"/>
              <a:t> 16</a:t>
            </a:r>
            <a:r>
              <a:rPr lang="de-DE" sz="2600" dirty="0"/>
              <a:t>, 29, 30, 35</a:t>
            </a:r>
          </a:p>
          <a:p>
            <a:pPr marL="0" indent="0">
              <a:buNone/>
            </a:pPr>
            <a:endParaRPr lang="en-US" dirty="0" smtClean="0"/>
          </a:p>
          <a:p>
            <a:pPr marL="0" indent="0" algn="just">
              <a:buNone/>
            </a:pPr>
            <a:r>
              <a:rPr lang="en-US" dirty="0" smtClean="0"/>
              <a:t>‘… </a:t>
            </a:r>
            <a:r>
              <a:rPr lang="en-GB" dirty="0" smtClean="0"/>
              <a:t>the </a:t>
            </a:r>
            <a:r>
              <a:rPr lang="en-GB" dirty="0"/>
              <a:t>figurative component actually gives rise on its own to the eligibility </a:t>
            </a:r>
            <a:r>
              <a:rPr lang="en-GB" dirty="0" smtClean="0"/>
              <a:t>for protection </a:t>
            </a:r>
            <a:r>
              <a:rPr lang="en-GB" dirty="0"/>
              <a:t>of the sign applied for, irrespective of the fact that subsequent </a:t>
            </a:r>
            <a:r>
              <a:rPr lang="en-GB" dirty="0" smtClean="0"/>
              <a:t>further word </a:t>
            </a:r>
            <a:r>
              <a:rPr lang="en-GB" dirty="0"/>
              <a:t>elements are present which may be descriptive, taken on their own.</a:t>
            </a:r>
            <a:r>
              <a:rPr lang="de-DE" dirty="0" smtClean="0"/>
              <a:t>.‘</a:t>
            </a:r>
          </a:p>
          <a:p>
            <a:pPr marL="0" indent="0">
              <a:buNone/>
            </a:pPr>
            <a:endParaRPr lang="de-DE" dirty="0"/>
          </a:p>
          <a:p>
            <a:endParaRPr lang="en-IE"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1412776"/>
            <a:ext cx="39211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p:cNvSpPr>
          <p:nvPr/>
        </p:nvSpPr>
        <p:spPr bwMode="auto">
          <a:xfrm>
            <a:off x="818541" y="890650"/>
            <a:ext cx="8778714" cy="360040"/>
          </a:xfrm>
          <a:prstGeom prst="rect">
            <a:avLst/>
          </a:prstGeom>
          <a:solidFill>
            <a:srgbClr val="183D8C"/>
          </a:solidFill>
          <a:ln>
            <a:noFill/>
          </a:ln>
          <a:extLst/>
        </p:spPr>
        <p:txBody>
          <a:bodyPr lIns="0" tIns="0" rIns="0" bIns="0" anchor="ctr"/>
          <a:lstStyle/>
          <a:p>
            <a:pPr algn="ctr"/>
            <a:r>
              <a:rPr lang="de-DE" b="1" dirty="0">
                <a:solidFill>
                  <a:schemeClr val="bg1"/>
                </a:solidFill>
              </a:rPr>
              <a:t>R-964/2017-4 – 14/11/2017</a:t>
            </a:r>
          </a:p>
        </p:txBody>
      </p:sp>
    </p:spTree>
    <p:extLst>
      <p:ext uri="{BB962C8B-B14F-4D97-AF65-F5344CB8AC3E}">
        <p14:creationId xmlns:p14="http://schemas.microsoft.com/office/powerpoint/2010/main" val="97631204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endParaRPr lang="de-DE" dirty="0" smtClean="0"/>
          </a:p>
          <a:p>
            <a:pPr algn="ctr"/>
            <a:endParaRPr lang="de-DE" dirty="0"/>
          </a:p>
          <a:p>
            <a:pPr algn="ctr"/>
            <a:endParaRPr lang="de-DE" dirty="0" smtClean="0"/>
          </a:p>
          <a:p>
            <a:pPr algn="ctr"/>
            <a:endParaRPr lang="de-DE" dirty="0"/>
          </a:p>
          <a:p>
            <a:pPr marL="0" indent="0" algn="ctr">
              <a:buNone/>
            </a:pPr>
            <a:r>
              <a:rPr lang="de-DE" b="1" dirty="0" smtClean="0">
                <a:solidFill>
                  <a:schemeClr val="bg1">
                    <a:lumMod val="65000"/>
                  </a:schemeClr>
                </a:solidFill>
              </a:rPr>
              <a:t>Non-</a:t>
            </a:r>
            <a:r>
              <a:rPr lang="de-DE" b="1" dirty="0" err="1" smtClean="0">
                <a:solidFill>
                  <a:schemeClr val="bg1">
                    <a:lumMod val="65000"/>
                  </a:schemeClr>
                </a:solidFill>
              </a:rPr>
              <a:t>distinctive</a:t>
            </a:r>
            <a:r>
              <a:rPr lang="de-DE" b="1" dirty="0" smtClean="0">
                <a:solidFill>
                  <a:schemeClr val="bg1">
                    <a:lumMod val="65000"/>
                  </a:schemeClr>
                </a:solidFill>
              </a:rPr>
              <a:t> Trade Marks</a:t>
            </a:r>
            <a:endParaRPr lang="en-IE" b="1"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A60600B5-A75E-44EF-8FB8-2BE108060FF2}" type="slidenum">
              <a:rPr lang="en-IE" smtClean="0"/>
              <a:pPr/>
              <a:t>8</a:t>
            </a:fld>
            <a:endParaRPr lang="en-IE"/>
          </a:p>
        </p:txBody>
      </p:sp>
    </p:spTree>
    <p:extLst>
      <p:ext uri="{BB962C8B-B14F-4D97-AF65-F5344CB8AC3E}">
        <p14:creationId xmlns:p14="http://schemas.microsoft.com/office/powerpoint/2010/main" val="1781914186"/>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314818" y="1320850"/>
            <a:ext cx="2340260" cy="1892126"/>
          </a:xfrm>
          <a:prstGeom prst="rect">
            <a:avLst/>
          </a:prstGeom>
        </p:spPr>
      </p:pic>
      <p:sp>
        <p:nvSpPr>
          <p:cNvPr id="2" name="Content Placeholder 1"/>
          <p:cNvSpPr>
            <a:spLocks noGrp="1"/>
          </p:cNvSpPr>
          <p:nvPr>
            <p:ph/>
          </p:nvPr>
        </p:nvSpPr>
        <p:spPr>
          <a:xfrm>
            <a:off x="350489" y="3068960"/>
            <a:ext cx="8993409" cy="3240360"/>
          </a:xfrm>
        </p:spPr>
        <p:txBody>
          <a:bodyPr>
            <a:normAutofit/>
          </a:bodyPr>
          <a:lstStyle/>
          <a:p>
            <a:pPr marL="0" indent="0" algn="just">
              <a:buNone/>
            </a:pPr>
            <a:r>
              <a:rPr lang="en-IE" sz="1600" dirty="0" smtClean="0"/>
              <a:t>‘… the </a:t>
            </a:r>
            <a:r>
              <a:rPr lang="en-IE" sz="1600" dirty="0"/>
              <a:t>figurative elements are indeed of </a:t>
            </a:r>
            <a:r>
              <a:rPr lang="en-IE" sz="1600" dirty="0" smtClean="0"/>
              <a:t>an ancillary </a:t>
            </a:r>
            <a:r>
              <a:rPr lang="en-IE" sz="1600" dirty="0"/>
              <a:t>nature, forming a circular surrounding which serves to highlight </a:t>
            </a:r>
            <a:r>
              <a:rPr lang="en-IE" sz="1600" dirty="0" smtClean="0"/>
              <a:t>the central </a:t>
            </a:r>
            <a:r>
              <a:rPr lang="en-IE" sz="1600" dirty="0"/>
              <a:t>and core word element of the sign, ‘ABS’. </a:t>
            </a:r>
            <a:r>
              <a:rPr lang="en-IE" sz="1600" dirty="0" smtClean="0"/>
              <a:t> […] regardless </a:t>
            </a:r>
            <a:r>
              <a:rPr lang="en-IE" sz="1600" dirty="0"/>
              <a:t>as to whether the design of this sign was </a:t>
            </a:r>
            <a:r>
              <a:rPr lang="en-IE" sz="1600" dirty="0" smtClean="0"/>
              <a:t>carefully thought-out. The </a:t>
            </a:r>
            <a:r>
              <a:rPr lang="en-IE" sz="1600" dirty="0"/>
              <a:t>relevant public is unlikely to perceive these </a:t>
            </a:r>
            <a:r>
              <a:rPr lang="en-IE" sz="1600" dirty="0" smtClean="0"/>
              <a:t>graphical elements </a:t>
            </a:r>
            <a:r>
              <a:rPr lang="en-IE" sz="1600" dirty="0"/>
              <a:t>of consisting of elements of fantasy but instead as </a:t>
            </a:r>
            <a:r>
              <a:rPr lang="en-IE" sz="1600" b="1" dirty="0"/>
              <a:t>a mere </a:t>
            </a:r>
            <a:r>
              <a:rPr lang="en-IE" sz="1600" b="1" dirty="0" smtClean="0"/>
              <a:t>naturalistic depiction </a:t>
            </a:r>
            <a:r>
              <a:rPr lang="en-IE" sz="1600" b="1" dirty="0"/>
              <a:t>of what would appear to be a component of a circular part in a </a:t>
            </a:r>
            <a:r>
              <a:rPr lang="en-IE" sz="1600" b="1" dirty="0" smtClean="0"/>
              <a:t>vehicle’s braking </a:t>
            </a:r>
            <a:r>
              <a:rPr lang="en-IE" sz="1600" b="1" dirty="0"/>
              <a:t>system, in banal colours</a:t>
            </a:r>
            <a:r>
              <a:rPr lang="en-IE" sz="1600" dirty="0"/>
              <a:t>. To the extent that the combination of colours, </a:t>
            </a:r>
            <a:r>
              <a:rPr lang="en-IE" sz="1600" dirty="0" smtClean="0"/>
              <a:t>in particular </a:t>
            </a:r>
            <a:r>
              <a:rPr lang="en-IE" sz="1600" dirty="0"/>
              <a:t>the shades of grey and black, give a shiny or metallic appearance to </a:t>
            </a:r>
            <a:r>
              <a:rPr lang="en-IE" sz="1600" dirty="0" smtClean="0"/>
              <a:t>the figurative </a:t>
            </a:r>
            <a:r>
              <a:rPr lang="en-IE" sz="1600" dirty="0"/>
              <a:t>device as a whole, this reinforces the impression as merely the </a:t>
            </a:r>
            <a:r>
              <a:rPr lang="en-IE" sz="1600" dirty="0" smtClean="0"/>
              <a:t>depiction of </a:t>
            </a:r>
            <a:r>
              <a:rPr lang="en-IE" sz="1600" dirty="0"/>
              <a:t>a vehicle part connected to brakes. The small red section within the inner </a:t>
            </a:r>
            <a:r>
              <a:rPr lang="en-IE" sz="1600" dirty="0" smtClean="0"/>
              <a:t>and outer </a:t>
            </a:r>
            <a:r>
              <a:rPr lang="en-IE" sz="1600" dirty="0"/>
              <a:t>circle is hardly noticeable and is insufficient to give the sign as a whole </a:t>
            </a:r>
            <a:r>
              <a:rPr lang="en-IE" sz="1600" dirty="0" smtClean="0"/>
              <a:t>any distinctive </a:t>
            </a:r>
            <a:r>
              <a:rPr lang="en-IE" sz="1600" dirty="0"/>
              <a:t>character. The three segments of a third inner circle attached to </a:t>
            </a:r>
            <a:r>
              <a:rPr lang="en-IE" sz="1600" dirty="0" smtClean="0"/>
              <a:t>the inner </a:t>
            </a:r>
            <a:r>
              <a:rPr lang="en-IE" sz="1600" dirty="0"/>
              <a:t>side of the inner circle are hardly noticeable, and if noticed will be </a:t>
            </a:r>
            <a:r>
              <a:rPr lang="en-IE" sz="1600" dirty="0" smtClean="0"/>
              <a:t>perceive merely </a:t>
            </a:r>
            <a:r>
              <a:rPr lang="en-IE" sz="1600" dirty="0"/>
              <a:t>as relating to some technical function of the circular brake </a:t>
            </a:r>
            <a:r>
              <a:rPr lang="en-IE" sz="1600" dirty="0" smtClean="0"/>
              <a:t>part </a:t>
            </a:r>
            <a:r>
              <a:rPr lang="en-IE" sz="1600" dirty="0"/>
              <a:t>as </a:t>
            </a:r>
            <a:r>
              <a:rPr lang="en-IE" sz="1600" dirty="0" smtClean="0"/>
              <a:t>depicted.’</a:t>
            </a:r>
            <a:r>
              <a:rPr lang="en-IE" sz="1700" dirty="0" smtClean="0"/>
              <a:t> </a:t>
            </a:r>
            <a:endParaRPr lang="de-DE" sz="1700" dirty="0" smtClean="0"/>
          </a:p>
        </p:txBody>
      </p:sp>
      <p:sp>
        <p:nvSpPr>
          <p:cNvPr id="3" name="Slide Number Placeholder 2"/>
          <p:cNvSpPr>
            <a:spLocks noGrp="1"/>
          </p:cNvSpPr>
          <p:nvPr>
            <p:ph type="sldNum" sz="quarter" idx="12"/>
          </p:nvPr>
        </p:nvSpPr>
        <p:spPr/>
        <p:txBody>
          <a:bodyPr/>
          <a:lstStyle/>
          <a:p>
            <a:fld id="{A60600B5-A75E-44EF-8FB8-2BE108060FF2}" type="slidenum">
              <a:rPr lang="en-IE" smtClean="0"/>
              <a:pPr/>
              <a:t>9</a:t>
            </a:fld>
            <a:endParaRPr lang="en-IE"/>
          </a:p>
        </p:txBody>
      </p:sp>
      <p:sp>
        <p:nvSpPr>
          <p:cNvPr id="5" name="Rectangle 8"/>
          <p:cNvSpPr>
            <a:spLocks/>
          </p:cNvSpPr>
          <p:nvPr/>
        </p:nvSpPr>
        <p:spPr bwMode="auto">
          <a:xfrm>
            <a:off x="662523" y="980728"/>
            <a:ext cx="8778714" cy="360040"/>
          </a:xfrm>
          <a:prstGeom prst="rect">
            <a:avLst/>
          </a:prstGeom>
          <a:solidFill>
            <a:srgbClr val="183D8C"/>
          </a:solidFill>
          <a:ln>
            <a:noFill/>
          </a:ln>
          <a:extLst/>
        </p:spPr>
        <p:txBody>
          <a:bodyPr lIns="0" tIns="0" rIns="0" bIns="0" anchor="ctr"/>
          <a:lstStyle/>
          <a:p>
            <a:pPr algn="ctr"/>
            <a:r>
              <a:rPr lang="de-DE" b="1" dirty="0">
                <a:solidFill>
                  <a:schemeClr val="bg1"/>
                </a:solidFill>
              </a:rPr>
              <a:t>R-1329/2017-4 – 19/12/2017</a:t>
            </a:r>
          </a:p>
        </p:txBody>
      </p:sp>
      <p:sp>
        <p:nvSpPr>
          <p:cNvPr id="7" name="TextBox 6"/>
          <p:cNvSpPr txBox="1"/>
          <p:nvPr/>
        </p:nvSpPr>
        <p:spPr>
          <a:xfrm>
            <a:off x="1364602" y="1628800"/>
            <a:ext cx="2964329" cy="400110"/>
          </a:xfrm>
          <a:prstGeom prst="rect">
            <a:avLst/>
          </a:prstGeom>
          <a:noFill/>
        </p:spPr>
        <p:txBody>
          <a:bodyPr wrap="square" rtlCol="0">
            <a:spAutoFit/>
          </a:bodyPr>
          <a:lstStyle/>
          <a:p>
            <a:r>
              <a:rPr lang="de-DE" dirty="0" err="1"/>
              <a:t>Classes</a:t>
            </a:r>
            <a:r>
              <a:rPr lang="de-DE" dirty="0"/>
              <a:t> 1, 9, 12</a:t>
            </a:r>
            <a:r>
              <a:rPr lang="de-DE" u="sng" dirty="0"/>
              <a:t> </a:t>
            </a:r>
            <a:endParaRPr lang="en-IE" sz="2000" dirty="0"/>
          </a:p>
        </p:txBody>
      </p:sp>
    </p:spTree>
    <p:extLst>
      <p:ext uri="{BB962C8B-B14F-4D97-AF65-F5344CB8AC3E}">
        <p14:creationId xmlns:p14="http://schemas.microsoft.com/office/powerpoint/2010/main" val="3519363626"/>
      </p:ext>
    </p:extLst>
  </p:cSld>
  <p:clrMapOvr>
    <a:masterClrMapping/>
  </p:clrMapOvr>
  <p:transition spd="slow">
    <p:fade thruBlk="1"/>
  </p:transition>
</p:sld>
</file>

<file path=ppt/theme/theme1.xml><?xml version="1.0" encoding="utf-8"?>
<a:theme xmlns:a="http://schemas.openxmlformats.org/drawingml/2006/main" name="EUIPO - CP3 Training Material -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IPO-PPT-16 9-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EUIPO - CP3 Training Material - EN</Template>
  <TotalTime>4722</TotalTime>
  <Words>1572</Words>
  <Application>Microsoft Office PowerPoint</Application>
  <PresentationFormat>A4 Paper (210x297 mm)</PresentationFormat>
  <Paragraphs>221</Paragraphs>
  <Slides>18</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Arial</vt:lpstr>
      <vt:lpstr>Gill Sans</vt:lpstr>
      <vt:lpstr>Times New Roman</vt:lpstr>
      <vt:lpstr>Open Sans</vt:lpstr>
      <vt:lpstr>Calibri</vt:lpstr>
      <vt:lpstr>Arial Narrow</vt:lpstr>
      <vt:lpstr>Helvetica Neue Light</vt:lpstr>
      <vt:lpstr>Helvetica Neue UltraLight</vt:lpstr>
      <vt:lpstr>Open Sans Semibold</vt:lpstr>
      <vt:lpstr>Helvetica Neue</vt:lpstr>
      <vt:lpstr>Open Sans Light</vt:lpstr>
      <vt:lpstr>ヒラギノ角ゴ ProN W3</vt:lpstr>
      <vt:lpstr>EUIPO - CP3 Training Material - EN</vt:lpstr>
      <vt:lpstr>EUIPO-PPT-16 9-EN</vt:lpstr>
      <vt:lpstr>Mark consisting of both, word and figurative elements and how the figurative elements affect the distinctiveness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Antonio MACCHIA DIAZ</dc:creator>
  <cp:lastModifiedBy>BoA Presidency</cp:lastModifiedBy>
  <cp:revision>263</cp:revision>
  <cp:lastPrinted>2017-03-06T15:22:59Z</cp:lastPrinted>
  <dcterms:created xsi:type="dcterms:W3CDTF">2011-06-29T15:07:31Z</dcterms:created>
  <dcterms:modified xsi:type="dcterms:W3CDTF">2018-03-01T07:59:39Z</dcterms:modified>
</cp:coreProperties>
</file>