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256" r:id="rId2"/>
    <p:sldId id="341" r:id="rId3"/>
    <p:sldId id="258" r:id="rId4"/>
    <p:sldId id="342" r:id="rId5"/>
    <p:sldId id="277" r:id="rId6"/>
    <p:sldId id="262" r:id="rId7"/>
    <p:sldId id="271" r:id="rId8"/>
    <p:sldId id="331" r:id="rId9"/>
    <p:sldId id="278" r:id="rId10"/>
    <p:sldId id="281" r:id="rId11"/>
    <p:sldId id="267" r:id="rId12"/>
    <p:sldId id="282" r:id="rId13"/>
    <p:sldId id="286" r:id="rId14"/>
    <p:sldId id="292" r:id="rId15"/>
    <p:sldId id="308" r:id="rId16"/>
    <p:sldId id="296" r:id="rId17"/>
    <p:sldId id="298" r:id="rId18"/>
    <p:sldId id="310" r:id="rId19"/>
    <p:sldId id="317" r:id="rId20"/>
    <p:sldId id="318" r:id="rId21"/>
    <p:sldId id="337" r:id="rId22"/>
    <p:sldId id="338" r:id="rId23"/>
    <p:sldId id="319" r:id="rId24"/>
    <p:sldId id="260" r:id="rId25"/>
  </p:sldIdLst>
  <p:sldSz cx="9144000" cy="6858000" type="screen4x3"/>
  <p:notesSz cx="6740525" cy="9867900"/>
  <p:embeddedFontLst>
    <p:embeddedFont>
      <p:font typeface="Calibri" panose="020F0502020204030204" pitchFamily="34" charset="0"/>
      <p:regular r:id="rId28"/>
      <p:bold r:id="rId29"/>
      <p:italic r:id="rId30"/>
      <p:boldItalic r:id="rId31"/>
    </p:embeddedFont>
    <p:embeddedFont>
      <p:font typeface="Arial Narrow" panose="020B0606020202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EA2"/>
    <a:srgbClr val="023093"/>
    <a:srgbClr val="02308C"/>
    <a:srgbClr val="023088"/>
    <a:srgbClr val="0C4DA2"/>
    <a:srgbClr val="0C4DA1"/>
    <a:srgbClr val="024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396"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2" cy="493555"/>
          </a:xfrm>
          <a:prstGeom prst="rect">
            <a:avLst/>
          </a:prstGeom>
        </p:spPr>
        <p:txBody>
          <a:bodyPr vert="horz" lIns="92482" tIns="46241" rIns="92482" bIns="46241" rtlCol="0"/>
          <a:lstStyle>
            <a:lvl1pPr algn="l">
              <a:defRPr sz="1200"/>
            </a:lvl1pPr>
          </a:lstStyle>
          <a:p>
            <a:endParaRPr lang="en-IE"/>
          </a:p>
        </p:txBody>
      </p:sp>
      <p:sp>
        <p:nvSpPr>
          <p:cNvPr id="3" name="Date Placeholder 2"/>
          <p:cNvSpPr>
            <a:spLocks noGrp="1"/>
          </p:cNvSpPr>
          <p:nvPr>
            <p:ph type="dt" sz="quarter" idx="1"/>
          </p:nvPr>
        </p:nvSpPr>
        <p:spPr>
          <a:xfrm>
            <a:off x="3817914" y="0"/>
            <a:ext cx="2921002" cy="493555"/>
          </a:xfrm>
          <a:prstGeom prst="rect">
            <a:avLst/>
          </a:prstGeom>
        </p:spPr>
        <p:txBody>
          <a:bodyPr vert="horz" lIns="92482" tIns="46241" rIns="92482" bIns="46241" rtlCol="0"/>
          <a:lstStyle>
            <a:lvl1pPr algn="r">
              <a:defRPr sz="1200"/>
            </a:lvl1pPr>
          </a:lstStyle>
          <a:p>
            <a:fld id="{AE020060-A3A5-4262-959A-6A0E175D00B2}" type="datetimeFigureOut">
              <a:rPr lang="en-IE" smtClean="0"/>
              <a:t>01/03/2018</a:t>
            </a:fld>
            <a:endParaRPr lang="en-IE"/>
          </a:p>
        </p:txBody>
      </p:sp>
      <p:sp>
        <p:nvSpPr>
          <p:cNvPr id="4" name="Footer Placeholder 3"/>
          <p:cNvSpPr>
            <a:spLocks noGrp="1"/>
          </p:cNvSpPr>
          <p:nvPr>
            <p:ph type="ftr" sz="quarter" idx="2"/>
          </p:nvPr>
        </p:nvSpPr>
        <p:spPr>
          <a:xfrm>
            <a:off x="0" y="9372743"/>
            <a:ext cx="2921002" cy="493555"/>
          </a:xfrm>
          <a:prstGeom prst="rect">
            <a:avLst/>
          </a:prstGeom>
        </p:spPr>
        <p:txBody>
          <a:bodyPr vert="horz" lIns="92482" tIns="46241" rIns="92482" bIns="46241" rtlCol="0" anchor="b"/>
          <a:lstStyle>
            <a:lvl1pPr algn="l">
              <a:defRPr sz="1200"/>
            </a:lvl1pPr>
          </a:lstStyle>
          <a:p>
            <a:endParaRPr lang="en-IE"/>
          </a:p>
        </p:txBody>
      </p:sp>
      <p:sp>
        <p:nvSpPr>
          <p:cNvPr id="5" name="Slide Number Placeholder 4"/>
          <p:cNvSpPr>
            <a:spLocks noGrp="1"/>
          </p:cNvSpPr>
          <p:nvPr>
            <p:ph type="sldNum" sz="quarter" idx="3"/>
          </p:nvPr>
        </p:nvSpPr>
        <p:spPr>
          <a:xfrm>
            <a:off x="3817914" y="9372743"/>
            <a:ext cx="2921002" cy="493555"/>
          </a:xfrm>
          <a:prstGeom prst="rect">
            <a:avLst/>
          </a:prstGeom>
        </p:spPr>
        <p:txBody>
          <a:bodyPr vert="horz" lIns="92482" tIns="46241" rIns="92482" bIns="46241" rtlCol="0" anchor="b"/>
          <a:lstStyle>
            <a:lvl1pPr algn="r">
              <a:defRPr sz="1200"/>
            </a:lvl1pPr>
          </a:lstStyle>
          <a:p>
            <a:fld id="{7A3B2773-766F-4134-A0DA-88519F305422}" type="slidenum">
              <a:rPr lang="en-IE" smtClean="0"/>
              <a:t>‹#›</a:t>
            </a:fld>
            <a:endParaRPr lang="en-IE"/>
          </a:p>
        </p:txBody>
      </p:sp>
    </p:spTree>
    <p:extLst>
      <p:ext uri="{BB962C8B-B14F-4D97-AF65-F5344CB8AC3E}">
        <p14:creationId xmlns:p14="http://schemas.microsoft.com/office/powerpoint/2010/main" val="962661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0894" cy="493395"/>
          </a:xfrm>
          <a:prstGeom prst="rect">
            <a:avLst/>
          </a:prstGeom>
        </p:spPr>
        <p:txBody>
          <a:bodyPr vert="horz" lIns="92482" tIns="46241" rIns="92482" bIns="46241" rtlCol="0"/>
          <a:lstStyle>
            <a:lvl1pPr algn="l">
              <a:defRPr sz="1200"/>
            </a:lvl1pPr>
          </a:lstStyle>
          <a:p>
            <a:endParaRPr lang="en-IE"/>
          </a:p>
        </p:txBody>
      </p:sp>
      <p:sp>
        <p:nvSpPr>
          <p:cNvPr id="3" name="Date Placeholder 2"/>
          <p:cNvSpPr>
            <a:spLocks noGrp="1"/>
          </p:cNvSpPr>
          <p:nvPr>
            <p:ph type="dt" idx="1"/>
          </p:nvPr>
        </p:nvSpPr>
        <p:spPr>
          <a:xfrm>
            <a:off x="3818071" y="0"/>
            <a:ext cx="2920894" cy="493395"/>
          </a:xfrm>
          <a:prstGeom prst="rect">
            <a:avLst/>
          </a:prstGeom>
        </p:spPr>
        <p:txBody>
          <a:bodyPr vert="horz" lIns="92482" tIns="46241" rIns="92482" bIns="46241" rtlCol="0"/>
          <a:lstStyle>
            <a:lvl1pPr algn="r">
              <a:defRPr sz="1200"/>
            </a:lvl1pPr>
          </a:lstStyle>
          <a:p>
            <a:fld id="{A13AFC2F-B9D5-42D3-A3FB-B18EA1B22831}" type="datetimeFigureOut">
              <a:rPr lang="en-IE" smtClean="0"/>
              <a:t>01/03/2018</a:t>
            </a:fld>
            <a:endParaRPr lang="en-IE"/>
          </a:p>
        </p:txBody>
      </p:sp>
      <p:sp>
        <p:nvSpPr>
          <p:cNvPr id="4" name="Slide Image Placeholder 3"/>
          <p:cNvSpPr>
            <a:spLocks noGrp="1" noRot="1" noChangeAspect="1"/>
          </p:cNvSpPr>
          <p:nvPr>
            <p:ph type="sldImg" idx="2"/>
          </p:nvPr>
        </p:nvSpPr>
        <p:spPr>
          <a:xfrm>
            <a:off x="903288" y="739775"/>
            <a:ext cx="4933950" cy="3700463"/>
          </a:xfrm>
          <a:prstGeom prst="rect">
            <a:avLst/>
          </a:prstGeom>
          <a:noFill/>
          <a:ln w="12700">
            <a:solidFill>
              <a:prstClr val="black"/>
            </a:solidFill>
          </a:ln>
        </p:spPr>
        <p:txBody>
          <a:bodyPr vert="horz" lIns="92482" tIns="46241" rIns="92482" bIns="46241" rtlCol="0" anchor="ctr"/>
          <a:lstStyle/>
          <a:p>
            <a:endParaRPr lang="en-IE"/>
          </a:p>
        </p:txBody>
      </p:sp>
      <p:sp>
        <p:nvSpPr>
          <p:cNvPr id="5" name="Notes Placeholder 4"/>
          <p:cNvSpPr>
            <a:spLocks noGrp="1"/>
          </p:cNvSpPr>
          <p:nvPr>
            <p:ph type="body" sz="quarter" idx="3"/>
          </p:nvPr>
        </p:nvSpPr>
        <p:spPr>
          <a:xfrm>
            <a:off x="674053" y="4687253"/>
            <a:ext cx="5392420" cy="4440555"/>
          </a:xfrm>
          <a:prstGeom prst="rect">
            <a:avLst/>
          </a:prstGeom>
        </p:spPr>
        <p:txBody>
          <a:bodyPr vert="horz" lIns="92482" tIns="46241" rIns="92482" bIns="462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1" y="9372793"/>
            <a:ext cx="2920894" cy="493395"/>
          </a:xfrm>
          <a:prstGeom prst="rect">
            <a:avLst/>
          </a:prstGeom>
        </p:spPr>
        <p:txBody>
          <a:bodyPr vert="horz" lIns="92482" tIns="46241" rIns="92482" bIns="46241" rtlCol="0" anchor="b"/>
          <a:lstStyle>
            <a:lvl1pPr algn="l">
              <a:defRPr sz="1200"/>
            </a:lvl1pPr>
          </a:lstStyle>
          <a:p>
            <a:endParaRPr lang="en-IE"/>
          </a:p>
        </p:txBody>
      </p:sp>
      <p:sp>
        <p:nvSpPr>
          <p:cNvPr id="7" name="Slide Number Placeholder 6"/>
          <p:cNvSpPr>
            <a:spLocks noGrp="1"/>
          </p:cNvSpPr>
          <p:nvPr>
            <p:ph type="sldNum" sz="quarter" idx="5"/>
          </p:nvPr>
        </p:nvSpPr>
        <p:spPr>
          <a:xfrm>
            <a:off x="3818071" y="9372793"/>
            <a:ext cx="2920894" cy="493395"/>
          </a:xfrm>
          <a:prstGeom prst="rect">
            <a:avLst/>
          </a:prstGeom>
        </p:spPr>
        <p:txBody>
          <a:bodyPr vert="horz" lIns="92482" tIns="46241" rIns="92482" bIns="46241" rtlCol="0" anchor="b"/>
          <a:lstStyle>
            <a:lvl1pPr algn="r">
              <a:defRPr sz="1200"/>
            </a:lvl1pPr>
          </a:lstStyle>
          <a:p>
            <a:fld id="{53536AFE-0994-44A3-88DB-99E448ED23EF}" type="slidenum">
              <a:rPr lang="en-IE" smtClean="0"/>
              <a:t>‹#›</a:t>
            </a:fld>
            <a:endParaRPr lang="en-IE"/>
          </a:p>
        </p:txBody>
      </p:sp>
    </p:spTree>
    <p:extLst>
      <p:ext uri="{BB962C8B-B14F-4D97-AF65-F5344CB8AC3E}">
        <p14:creationId xmlns:p14="http://schemas.microsoft.com/office/powerpoint/2010/main" val="55898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3536AFE-0994-44A3-88DB-99E448ED23EF}" type="slidenum">
              <a:rPr lang="en-IE" smtClean="0"/>
              <a:t>1</a:t>
            </a:fld>
            <a:endParaRPr lang="en-IE"/>
          </a:p>
        </p:txBody>
      </p:sp>
    </p:spTree>
    <p:extLst>
      <p:ext uri="{BB962C8B-B14F-4D97-AF65-F5344CB8AC3E}">
        <p14:creationId xmlns:p14="http://schemas.microsoft.com/office/powerpoint/2010/main" val="388266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6DBECC-115B-4449-85B3-F0E8AA95F4B4}" type="slidenum">
              <a:rPr lang="en-IE"/>
              <a:pPr/>
              <a:t>18</a:t>
            </a:fld>
            <a:endParaRPr lang="en-IE"/>
          </a:p>
        </p:txBody>
      </p:sp>
      <p:sp>
        <p:nvSpPr>
          <p:cNvPr id="377858" name="Rectangle 7"/>
          <p:cNvSpPr txBox="1">
            <a:spLocks noGrp="1" noChangeArrowheads="1"/>
          </p:cNvSpPr>
          <p:nvPr/>
        </p:nvSpPr>
        <p:spPr bwMode="auto">
          <a:xfrm>
            <a:off x="3818901" y="9373955"/>
            <a:ext cx="2921628"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8" tIns="45384" rIns="90768" bIns="453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fld id="{934389D8-CF5A-4F0D-AE9A-D96A24D2ABC1}" type="slidenum">
              <a:rPr lang="es-ES_tradnl" sz="1200">
                <a:latin typeface="Times New Roman" pitchFamily="18" charset="0"/>
              </a:rPr>
              <a:pPr algn="r" eaLnBrk="0" hangingPunct="0"/>
              <a:t>18</a:t>
            </a:fld>
            <a:endParaRPr lang="es-ES_tradnl" sz="1200">
              <a:latin typeface="Times New Roman" pitchFamily="18" charset="0"/>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98844" y="4686981"/>
            <a:ext cx="4942842" cy="4440791"/>
          </a:xfrm>
        </p:spPr>
        <p:txBody>
          <a:bodyPr lIns="90768" tIns="45384" rIns="90768" bIns="45384"/>
          <a:lstStyle/>
          <a:p>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5C5507-712F-4C0D-82AA-6581A7666E2E}" type="slidenum">
              <a:rPr lang="en-IE"/>
              <a:pPr/>
              <a:t>20</a:t>
            </a:fld>
            <a:endParaRPr lang="en-IE"/>
          </a:p>
        </p:txBody>
      </p:sp>
      <p:sp>
        <p:nvSpPr>
          <p:cNvPr id="412674" name="Rectangle 7"/>
          <p:cNvSpPr txBox="1">
            <a:spLocks noGrp="1" noChangeArrowheads="1"/>
          </p:cNvSpPr>
          <p:nvPr/>
        </p:nvSpPr>
        <p:spPr bwMode="auto">
          <a:xfrm>
            <a:off x="3818901" y="9373955"/>
            <a:ext cx="2921628"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8" tIns="45384" rIns="90768" bIns="453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fld id="{BDC870F9-1D83-4A1C-BB97-AC265FC102A1}" type="slidenum">
              <a:rPr lang="es-ES_tradnl" sz="1200">
                <a:latin typeface="Times New Roman" pitchFamily="18" charset="0"/>
              </a:rPr>
              <a:pPr algn="r" eaLnBrk="0" hangingPunct="0"/>
              <a:t>20</a:t>
            </a:fld>
            <a:endParaRPr lang="es-ES_tradnl" sz="1200">
              <a:latin typeface="Times New Roman" pitchFamily="18" charset="0"/>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898844" y="4686981"/>
            <a:ext cx="4942842" cy="4440791"/>
          </a:xfrm>
        </p:spPr>
        <p:txBody>
          <a:bodyPr lIns="90768" tIns="45384" rIns="90768" bIns="45384"/>
          <a:lstStyle/>
          <a:p>
            <a:r>
              <a:rPr lang="en-GB" sz="1500"/>
              <a:t>Particularly where the marks are not identical but similar and there are similar goods</a:t>
            </a:r>
            <a:r>
              <a:rPr lang="en-IE" sz="1500"/>
              <a:t> (except non use).</a:t>
            </a:r>
          </a:p>
          <a:p>
            <a:r>
              <a:rPr lang="en-IE" sz="1500"/>
              <a:t>Where such a dispute is pending in various countries with the same parties, then conflicting decisions in different countries may arise. Mediation can be helpful in these circumstances to find a global solution which applies to all countries. </a:t>
            </a:r>
          </a:p>
          <a:p>
            <a:r>
              <a:rPr lang="en-IE" sz="1500"/>
              <a:t>Art 8 (3) CTMR =&gt; CTM filed by an agent</a:t>
            </a:r>
          </a:p>
          <a:p>
            <a:r>
              <a:rPr lang="en-IE" sz="1500"/>
              <a:t>Regarding infringement, please note that deliberate and bad faith infringement and counterfeiting are unlikely to be suitable for mediation.</a:t>
            </a:r>
            <a:endParaRPr lang="en-GB" sz="1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9B0497C-85E7-4B62-A1DB-D33009BD90AA}" type="slidenum">
              <a:rPr lang="en-IE"/>
              <a:pPr/>
              <a:t>22</a:t>
            </a:fld>
            <a:endParaRPr lang="en-IE"/>
          </a:p>
        </p:txBody>
      </p:sp>
      <p:sp>
        <p:nvSpPr>
          <p:cNvPr id="414722" name="Rectangle 7"/>
          <p:cNvSpPr txBox="1">
            <a:spLocks noGrp="1" noChangeArrowheads="1"/>
          </p:cNvSpPr>
          <p:nvPr/>
        </p:nvSpPr>
        <p:spPr bwMode="auto">
          <a:xfrm>
            <a:off x="3818901" y="9373955"/>
            <a:ext cx="2921628"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8" tIns="45384" rIns="90768" bIns="453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fld id="{AD397623-F75F-4A46-AE98-6114E61AAAED}" type="slidenum">
              <a:rPr lang="es-ES_tradnl" sz="1200">
                <a:latin typeface="Times New Roman" pitchFamily="18" charset="0"/>
              </a:rPr>
              <a:pPr algn="r" eaLnBrk="0" hangingPunct="0"/>
              <a:t>22</a:t>
            </a:fld>
            <a:endParaRPr lang="es-ES_tradnl" sz="1200">
              <a:latin typeface="Times New Roman" pitchFamily="18"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xfrm>
            <a:off x="898844" y="4686981"/>
            <a:ext cx="4942842" cy="4440791"/>
          </a:xfrm>
        </p:spPr>
        <p:txBody>
          <a:bodyPr lIns="90768" tIns="45384" rIns="90768" bIns="45384"/>
          <a:lstStyle/>
          <a:p>
            <a:r>
              <a:rPr lang="en-GB"/>
              <a:t>Non use: Mediation may not be a viable option: Public interest requires not having unused trade marks on the register. Mediation serves individual interests not public interest. </a:t>
            </a:r>
            <a:endParaRPr lang="en-IE"/>
          </a:p>
          <a:p>
            <a:r>
              <a:rPr lang="en-GB"/>
              <a:t>When settling an intellectual property dispute by mediation, it is necessary to consider whether either party’s conduct falls within the appropriate criminal provisions of the relevant statutes. It is this broad scope which may affect some IP mediations because many of the ordinary civil infringements are also criminal offences. </a:t>
            </a:r>
          </a:p>
          <a:p>
            <a:r>
              <a:rPr lang="en-IE" sz="1300"/>
              <a:t>Where the disputes are over requests for extensions of time.</a:t>
            </a:r>
          </a:p>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noProof="0" dirty="0"/>
          </a:p>
        </p:txBody>
      </p:sp>
      <p:sp>
        <p:nvSpPr>
          <p:cNvPr id="4" name="Slide Number Placeholder 3"/>
          <p:cNvSpPr>
            <a:spLocks noGrp="1"/>
          </p:cNvSpPr>
          <p:nvPr>
            <p:ph type="sldNum" sz="quarter" idx="10"/>
          </p:nvPr>
        </p:nvSpPr>
        <p:spPr/>
        <p:txBody>
          <a:bodyPr/>
          <a:lstStyle/>
          <a:p>
            <a:fld id="{F7051073-FED1-4B82-9DE9-2F5DEAB8DA33}" type="slidenum">
              <a:rPr lang="en-IE" smtClean="0"/>
              <a:pPr/>
              <a:t>23</a:t>
            </a:fld>
            <a:endParaRPr lang="en-IE"/>
          </a:p>
        </p:txBody>
      </p:sp>
    </p:spTree>
    <p:extLst>
      <p:ext uri="{BB962C8B-B14F-4D97-AF65-F5344CB8AC3E}">
        <p14:creationId xmlns:p14="http://schemas.microsoft.com/office/powerpoint/2010/main" val="171187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3950" cy="37004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051073-FED1-4B82-9DE9-2F5DEAB8DA33}" type="slidenum">
              <a:rPr lang="en-IE" smtClean="0"/>
              <a:t>5</a:t>
            </a:fld>
            <a:endParaRPr lang="es-ES"/>
          </a:p>
        </p:txBody>
      </p:sp>
    </p:spTree>
    <p:extLst>
      <p:ext uri="{BB962C8B-B14F-4D97-AF65-F5344CB8AC3E}">
        <p14:creationId xmlns:p14="http://schemas.microsoft.com/office/powerpoint/2010/main" val="50229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3950" cy="37004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051073-FED1-4B82-9DE9-2F5DEAB8DA33}" type="slidenum">
              <a:rPr lang="en-IE" smtClean="0"/>
              <a:t>8</a:t>
            </a:fld>
            <a:endParaRPr lang="es-ES"/>
          </a:p>
        </p:txBody>
      </p:sp>
    </p:spTree>
    <p:extLst>
      <p:ext uri="{BB962C8B-B14F-4D97-AF65-F5344CB8AC3E}">
        <p14:creationId xmlns:p14="http://schemas.microsoft.com/office/powerpoint/2010/main" val="50229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3950" cy="37004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051073-FED1-4B82-9DE9-2F5DEAB8DA33}" type="slidenum">
              <a:rPr lang="en-IE" smtClean="0"/>
              <a:t>9</a:t>
            </a:fld>
            <a:endParaRPr lang="es-ES"/>
          </a:p>
        </p:txBody>
      </p:sp>
    </p:spTree>
    <p:extLst>
      <p:ext uri="{BB962C8B-B14F-4D97-AF65-F5344CB8AC3E}">
        <p14:creationId xmlns:p14="http://schemas.microsoft.com/office/powerpoint/2010/main" val="50229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3950" cy="37004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051073-FED1-4B82-9DE9-2F5DEAB8DA33}" type="slidenum">
              <a:rPr lang="en-IE" smtClean="0"/>
              <a:t>10</a:t>
            </a:fld>
            <a:endParaRPr lang="es-ES"/>
          </a:p>
        </p:txBody>
      </p:sp>
    </p:spTree>
    <p:extLst>
      <p:ext uri="{BB962C8B-B14F-4D97-AF65-F5344CB8AC3E}">
        <p14:creationId xmlns:p14="http://schemas.microsoft.com/office/powerpoint/2010/main" val="50229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33950" cy="37004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051073-FED1-4B82-9DE9-2F5DEAB8DA33}" type="slidenum">
              <a:rPr lang="en-IE" smtClean="0"/>
              <a:t>12</a:t>
            </a:fld>
            <a:endParaRPr lang="es-ES"/>
          </a:p>
        </p:txBody>
      </p:sp>
    </p:spTree>
    <p:extLst>
      <p:ext uri="{BB962C8B-B14F-4D97-AF65-F5344CB8AC3E}">
        <p14:creationId xmlns:p14="http://schemas.microsoft.com/office/powerpoint/2010/main" val="50229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ABEC7-8523-4A46-9336-7BB2941A6D26}" type="slidenum">
              <a:rPr lang="en-IE"/>
              <a:pPr/>
              <a:t>13</a:t>
            </a:fld>
            <a:endParaRPr lang="en-IE"/>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a:xfrm>
            <a:off x="898844" y="4688557"/>
            <a:ext cx="4942842" cy="4439213"/>
          </a:xfrm>
        </p:spPr>
        <p:txBody>
          <a:bodyPr/>
          <a:lstStyle/>
          <a:p>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F42122-D7B9-4D06-BDA5-E8A04A83A278}" type="slidenum">
              <a:rPr lang="en-IE"/>
              <a:pPr/>
              <a:t>16</a:t>
            </a:fld>
            <a:endParaRPr lang="en-IE"/>
          </a:p>
        </p:txBody>
      </p:sp>
      <p:sp>
        <p:nvSpPr>
          <p:cNvPr id="372738" name="Rectangle 7"/>
          <p:cNvSpPr txBox="1">
            <a:spLocks noGrp="1" noChangeArrowheads="1"/>
          </p:cNvSpPr>
          <p:nvPr/>
        </p:nvSpPr>
        <p:spPr bwMode="auto">
          <a:xfrm>
            <a:off x="3818901" y="9373955"/>
            <a:ext cx="2921628"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8" tIns="45384" rIns="90768" bIns="453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fld id="{8CEFA89D-554A-4D7D-A47A-06A13C08B7B9}" type="slidenum">
              <a:rPr lang="es-ES_tradnl" sz="1200">
                <a:latin typeface="Times New Roman" pitchFamily="18" charset="0"/>
              </a:rPr>
              <a:pPr algn="r" eaLnBrk="0" hangingPunct="0"/>
              <a:t>16</a:t>
            </a:fld>
            <a:endParaRPr lang="es-ES_tradnl" sz="1200">
              <a:latin typeface="Times New Roman" pitchFamily="18" charset="0"/>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xfrm>
            <a:off x="898844" y="4686981"/>
            <a:ext cx="4942842" cy="4440791"/>
          </a:xfrm>
        </p:spPr>
        <p:txBody>
          <a:bodyPr lIns="90768" tIns="45384" rIns="90768" bIns="45384"/>
          <a:lstStyle/>
          <a:p>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AE2600-47EB-4F24-9A02-72F1D196E073}" type="slidenum">
              <a:rPr lang="en-IE"/>
              <a:pPr/>
              <a:t>17</a:t>
            </a:fld>
            <a:endParaRPr lang="en-IE"/>
          </a:p>
        </p:txBody>
      </p:sp>
      <p:sp>
        <p:nvSpPr>
          <p:cNvPr id="384002" name="Rectangle 7"/>
          <p:cNvSpPr txBox="1">
            <a:spLocks noGrp="1" noChangeArrowheads="1"/>
          </p:cNvSpPr>
          <p:nvPr/>
        </p:nvSpPr>
        <p:spPr bwMode="auto">
          <a:xfrm>
            <a:off x="3818901" y="9373955"/>
            <a:ext cx="2921628" cy="49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8" tIns="45384" rIns="90768" bIns="45384"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fld id="{0FC8EC4D-D1CD-434B-B18D-638DCC441AE8}" type="slidenum">
              <a:rPr lang="es-ES_tradnl" sz="1200">
                <a:latin typeface="Times New Roman" pitchFamily="18" charset="0"/>
              </a:rPr>
              <a:pPr algn="r" eaLnBrk="0" hangingPunct="0"/>
              <a:t>17</a:t>
            </a:fld>
            <a:endParaRPr lang="es-ES_tradnl" sz="1200">
              <a:latin typeface="Times New Roman" pitchFamily="18" charset="0"/>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xfrm>
            <a:off x="898844" y="4686981"/>
            <a:ext cx="4942842" cy="4440791"/>
          </a:xfrm>
        </p:spPr>
        <p:txBody>
          <a:bodyPr lIns="90768" tIns="45384" rIns="90768" bIns="45384"/>
          <a:lstStyle/>
          <a:p>
            <a:pPr algn="just"/>
            <a:r>
              <a:rPr lang="en-IE" sz="1300"/>
              <a:t>We can only offer mediation by showing and explaining mediation to the parties. It is then up to the parties to decide whether they start a formal mediation process or not. Later on I will give you more details about how to offer mediation.</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617C047-3C4A-4B04-A882-857CF0EA8982}" type="datetimeFigureOut">
              <a:rPr lang="en-IE" smtClean="0"/>
              <a:t>01/03/2018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154214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617C047-3C4A-4B04-A882-857CF0EA8982}" type="datetimeFigureOut">
              <a:rPr lang="en-IE" smtClean="0"/>
              <a:t>01/03/2018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187813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617C047-3C4A-4B04-A882-857CF0EA8982}" type="datetimeFigureOut">
              <a:rPr lang="en-IE" smtClean="0"/>
              <a:t>01/03/2018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3543605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60600B5-A75E-44EF-8FB8-2BE108060FF2}" type="slidenum">
              <a:rPr lang="en-IE"/>
              <a:pPr/>
              <a:t>‹#›</a:t>
            </a:fld>
            <a:endParaRPr lang="en-IE"/>
          </a:p>
        </p:txBody>
      </p:sp>
    </p:spTree>
    <p:extLst>
      <p:ext uri="{BB962C8B-B14F-4D97-AF65-F5344CB8AC3E}">
        <p14:creationId xmlns:p14="http://schemas.microsoft.com/office/powerpoint/2010/main" val="386750742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617C047-3C4A-4B04-A882-857CF0EA8982}" type="datetimeFigureOut">
              <a:rPr lang="en-IE" smtClean="0"/>
              <a:t>01/03/2018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128172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17C047-3C4A-4B04-A882-857CF0EA8982}" type="datetimeFigureOut">
              <a:rPr lang="en-IE" smtClean="0"/>
              <a:t>01/03/2018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236907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617C047-3C4A-4B04-A882-857CF0EA8982}" type="datetimeFigureOut">
              <a:rPr lang="en-IE" smtClean="0"/>
              <a:t>01/03/2018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69853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617C047-3C4A-4B04-A882-857CF0EA8982}" type="datetimeFigureOut">
              <a:rPr lang="en-IE" smtClean="0"/>
              <a:t>01/03/2018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336949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617C047-3C4A-4B04-A882-857CF0EA8982}" type="datetimeFigureOut">
              <a:rPr lang="en-IE" smtClean="0"/>
              <a:t>01/03/2018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139834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7C047-3C4A-4B04-A882-857CF0EA8982}" type="datetimeFigureOut">
              <a:rPr lang="en-IE" smtClean="0"/>
              <a:t>01/03/2018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349085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7C047-3C4A-4B04-A882-857CF0EA8982}" type="datetimeFigureOut">
              <a:rPr lang="en-IE" smtClean="0"/>
              <a:t>01/03/2018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274728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7C047-3C4A-4B04-A882-857CF0EA8982}" type="datetimeFigureOut">
              <a:rPr lang="en-IE" smtClean="0"/>
              <a:t>01/03/2018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480927-6A75-4EF0-898B-F3BE27AFB1FD}" type="slidenum">
              <a:rPr lang="en-IE" smtClean="0"/>
              <a:t>‹#›</a:t>
            </a:fld>
            <a:endParaRPr lang="en-IE"/>
          </a:p>
        </p:txBody>
      </p:sp>
    </p:spTree>
    <p:extLst>
      <p:ext uri="{BB962C8B-B14F-4D97-AF65-F5344CB8AC3E}">
        <p14:creationId xmlns:p14="http://schemas.microsoft.com/office/powerpoint/2010/main" val="130491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7C047-3C4A-4B04-A882-857CF0EA8982}" type="datetimeFigureOut">
              <a:rPr lang="en-IE" smtClean="0"/>
              <a:t>01/03/2018</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80927-6A75-4EF0-898B-F3BE27AFB1FD}" type="slidenum">
              <a:rPr lang="en-IE" smtClean="0"/>
              <a:t>‹#›</a:t>
            </a:fld>
            <a:endParaRPr lang="en-IE"/>
          </a:p>
        </p:txBody>
      </p:sp>
    </p:spTree>
    <p:extLst>
      <p:ext uri="{BB962C8B-B14F-4D97-AF65-F5344CB8AC3E}">
        <p14:creationId xmlns:p14="http://schemas.microsoft.com/office/powerpoint/2010/main" val="7847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87624" y="2996952"/>
            <a:ext cx="7560840" cy="533921"/>
          </a:xfrm>
        </p:spPr>
        <p:txBody>
          <a:bodyPr anchor="b">
            <a:noAutofit/>
          </a:bodyPr>
          <a:lstStyle/>
          <a:p>
            <a:pPr algn="l"/>
            <a:r>
              <a:rPr lang="es-ES" sz="3000" b="1" spc="-150" dirty="0" smtClean="0">
                <a:solidFill>
                  <a:srgbClr val="034EA2"/>
                </a:solidFill>
                <a:latin typeface="Arial"/>
                <a:ea typeface="Open Sans Semibold" panose="020B0706030804020204" pitchFamily="34" charset="0"/>
                <a:cs typeface="Arial"/>
              </a:rPr>
              <a:t>EFFECTIVE APPEAL PROCEEDINGS</a:t>
            </a:r>
            <a:endParaRPr lang="en-IE" sz="3000" b="1" spc="-150" dirty="0">
              <a:solidFill>
                <a:srgbClr val="034EA2"/>
              </a:solidFill>
              <a:latin typeface="Arial"/>
              <a:ea typeface="Open Sans Semibold" panose="020B0706030804020204" pitchFamily="34" charset="0"/>
              <a:cs typeface="Arial"/>
            </a:endParaRPr>
          </a:p>
        </p:txBody>
      </p:sp>
      <p:sp>
        <p:nvSpPr>
          <p:cNvPr id="5" name="Title 3"/>
          <p:cNvSpPr txBox="1">
            <a:spLocks/>
          </p:cNvSpPr>
          <p:nvPr/>
        </p:nvSpPr>
        <p:spPr>
          <a:xfrm>
            <a:off x="1166638" y="4149080"/>
            <a:ext cx="7539628" cy="185744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IE" sz="1500" dirty="0" err="1" smtClean="0">
                <a:solidFill>
                  <a:srgbClr val="034EA2"/>
                </a:solidFill>
                <a:latin typeface="Arial"/>
                <a:ea typeface="Open Sans Light" panose="020B0306030504020204" pitchFamily="34" charset="0"/>
                <a:cs typeface="Arial"/>
              </a:rPr>
              <a:t>Théophile</a:t>
            </a:r>
            <a:r>
              <a:rPr lang="en-IE" sz="1500" dirty="0" smtClean="0">
                <a:solidFill>
                  <a:srgbClr val="034EA2"/>
                </a:solidFill>
                <a:latin typeface="Arial"/>
                <a:ea typeface="Open Sans Light" panose="020B0306030504020204" pitchFamily="34" charset="0"/>
                <a:cs typeface="Arial"/>
              </a:rPr>
              <a:t> </a:t>
            </a:r>
            <a:r>
              <a:rPr lang="en-IE" sz="1500" dirty="0" err="1" smtClean="0">
                <a:solidFill>
                  <a:srgbClr val="034EA2"/>
                </a:solidFill>
                <a:latin typeface="Arial"/>
                <a:ea typeface="Open Sans Light" panose="020B0306030504020204" pitchFamily="34" charset="0"/>
                <a:cs typeface="Arial"/>
              </a:rPr>
              <a:t>Margellos</a:t>
            </a:r>
            <a:endParaRPr lang="en-IE" sz="1500" dirty="0" smtClean="0">
              <a:solidFill>
                <a:srgbClr val="034EA2"/>
              </a:solidFill>
              <a:latin typeface="Arial"/>
              <a:ea typeface="Open Sans Light" panose="020B0306030504020204" pitchFamily="34" charset="0"/>
              <a:cs typeface="Arial"/>
            </a:endParaRPr>
          </a:p>
          <a:p>
            <a:pPr algn="r"/>
            <a:r>
              <a:rPr lang="en-IE" sz="1500" dirty="0" smtClean="0">
                <a:solidFill>
                  <a:srgbClr val="034EA2"/>
                </a:solidFill>
                <a:latin typeface="Arial"/>
                <a:ea typeface="Open Sans Light" panose="020B0306030504020204" pitchFamily="34" charset="0"/>
                <a:cs typeface="Arial"/>
              </a:rPr>
              <a:t>President of the Boards of Appeal</a:t>
            </a:r>
          </a:p>
          <a:p>
            <a:pPr algn="r"/>
            <a:endParaRPr lang="en-IE" sz="1500" dirty="0">
              <a:solidFill>
                <a:srgbClr val="034EA2"/>
              </a:solidFill>
              <a:latin typeface="Arial"/>
              <a:ea typeface="Open Sans Light" panose="020B0306030504020204" pitchFamily="34" charset="0"/>
              <a:cs typeface="Arial"/>
            </a:endParaRPr>
          </a:p>
          <a:p>
            <a:pPr algn="r"/>
            <a:r>
              <a:rPr lang="en-IE" sz="1500" dirty="0" smtClean="0">
                <a:solidFill>
                  <a:srgbClr val="034EA2"/>
                </a:solidFill>
                <a:latin typeface="Arial"/>
                <a:ea typeface="Open Sans Light" panose="020B0306030504020204" pitchFamily="34" charset="0"/>
                <a:cs typeface="Arial"/>
              </a:rPr>
              <a:t>Sven </a:t>
            </a:r>
            <a:r>
              <a:rPr lang="en-IE" sz="1500" dirty="0">
                <a:solidFill>
                  <a:srgbClr val="034EA2"/>
                </a:solidFill>
                <a:latin typeface="Arial"/>
                <a:ea typeface="Open Sans Light" panose="020B0306030504020204" pitchFamily="34" charset="0"/>
                <a:cs typeface="Arial"/>
              </a:rPr>
              <a:t>Stürmann</a:t>
            </a:r>
          </a:p>
          <a:p>
            <a:pPr algn="r"/>
            <a:r>
              <a:rPr lang="en-IE" sz="1500" dirty="0" smtClean="0">
                <a:solidFill>
                  <a:srgbClr val="034EA2"/>
                </a:solidFill>
                <a:latin typeface="Arial"/>
                <a:ea typeface="Open Sans Light" panose="020B0306030504020204" pitchFamily="34" charset="0"/>
                <a:cs typeface="Arial"/>
              </a:rPr>
              <a:t>Chairperson of the 2</a:t>
            </a:r>
            <a:r>
              <a:rPr lang="en-IE" sz="1500" baseline="30000" dirty="0" smtClean="0">
                <a:solidFill>
                  <a:srgbClr val="034EA2"/>
                </a:solidFill>
                <a:latin typeface="Arial"/>
                <a:ea typeface="Open Sans Light" panose="020B0306030504020204" pitchFamily="34" charset="0"/>
                <a:cs typeface="Arial"/>
              </a:rPr>
              <a:t>nd</a:t>
            </a:r>
            <a:r>
              <a:rPr lang="en-IE" sz="1500" dirty="0" smtClean="0">
                <a:solidFill>
                  <a:srgbClr val="034EA2"/>
                </a:solidFill>
                <a:latin typeface="Arial"/>
                <a:ea typeface="Open Sans Light" panose="020B0306030504020204" pitchFamily="34" charset="0"/>
                <a:cs typeface="Arial"/>
              </a:rPr>
              <a:t> Boards of Appeal</a:t>
            </a:r>
            <a:endParaRPr lang="en-IE" sz="1500" dirty="0">
              <a:solidFill>
                <a:srgbClr val="034EA2"/>
              </a:solidFill>
              <a:latin typeface="Arial"/>
              <a:ea typeface="Open Sans Light" panose="020B0306030504020204" pitchFamily="34" charset="0"/>
              <a:cs typeface="Arial"/>
            </a:endParaRPr>
          </a:p>
          <a:p>
            <a:pPr algn="r"/>
            <a:endParaRPr lang="es-ES" sz="1500" dirty="0" smtClean="0">
              <a:solidFill>
                <a:srgbClr val="034EA2"/>
              </a:solidFill>
              <a:latin typeface="Arial"/>
              <a:ea typeface="Open Sans Light" panose="020B0306030504020204" pitchFamily="34" charset="0"/>
              <a:cs typeface="Arial"/>
            </a:endParaRPr>
          </a:p>
          <a:p>
            <a:pPr algn="r"/>
            <a:r>
              <a:rPr lang="es-ES" sz="1500" smtClean="0">
                <a:solidFill>
                  <a:srgbClr val="034EA2"/>
                </a:solidFill>
                <a:latin typeface="Arial"/>
                <a:ea typeface="Open Sans Light" panose="020B0306030504020204" pitchFamily="34" charset="0"/>
                <a:cs typeface="Arial"/>
              </a:rPr>
              <a:t>Bucharest</a:t>
            </a:r>
            <a:r>
              <a:rPr lang="es-ES" sz="1500" dirty="0" smtClean="0">
                <a:solidFill>
                  <a:srgbClr val="034EA2"/>
                </a:solidFill>
                <a:latin typeface="Arial"/>
                <a:ea typeface="Open Sans Light" panose="020B0306030504020204" pitchFamily="34" charset="0"/>
                <a:cs typeface="Arial"/>
              </a:rPr>
              <a:t>, 6 </a:t>
            </a:r>
            <a:r>
              <a:rPr lang="es-ES" sz="1500" dirty="0" err="1" smtClean="0">
                <a:solidFill>
                  <a:srgbClr val="034EA2"/>
                </a:solidFill>
                <a:latin typeface="Arial"/>
                <a:ea typeface="Open Sans Light" panose="020B0306030504020204" pitchFamily="34" charset="0"/>
                <a:cs typeface="Arial"/>
              </a:rPr>
              <a:t>March</a:t>
            </a:r>
            <a:r>
              <a:rPr lang="es-ES" sz="1500" dirty="0" smtClean="0">
                <a:solidFill>
                  <a:srgbClr val="034EA2"/>
                </a:solidFill>
                <a:latin typeface="Arial"/>
                <a:ea typeface="Open Sans Light" panose="020B0306030504020204" pitchFamily="34" charset="0"/>
                <a:cs typeface="Arial"/>
              </a:rPr>
              <a:t> 2018</a:t>
            </a:r>
            <a:endParaRPr lang="en-IE" sz="1500" dirty="0">
              <a:solidFill>
                <a:srgbClr val="034EA2"/>
              </a:solidFill>
              <a:latin typeface="Arial"/>
              <a:ea typeface="Open Sans Light" panose="020B0306030504020204" pitchFamily="34" charset="0"/>
              <a:cs typeface="Arial"/>
            </a:endParaRPr>
          </a:p>
        </p:txBody>
      </p:sp>
    </p:spTree>
    <p:extLst>
      <p:ext uri="{BB962C8B-B14F-4D97-AF65-F5344CB8AC3E}">
        <p14:creationId xmlns:p14="http://schemas.microsoft.com/office/powerpoint/2010/main" val="1319581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433" y="2830589"/>
            <a:ext cx="7943743" cy="1028410"/>
          </a:xfrm>
          <a:prstGeom prst="rect">
            <a:avLst/>
          </a:prstGeom>
          <a:noFill/>
        </p:spPr>
        <p:txBody>
          <a:bodyPr wrap="square" lIns="43105" tIns="21552" rIns="43105" bIns="21552">
            <a:spAutoFit/>
          </a:bodyPr>
          <a:lstStyle/>
          <a:p>
            <a:pPr algn="ctr">
              <a:defRPr/>
            </a:pPr>
            <a:r>
              <a:rPr lang="es-ES" sz="3200" b="1" dirty="0" err="1" smtClean="0">
                <a:solidFill>
                  <a:schemeClr val="bg1">
                    <a:lumMod val="50000"/>
                  </a:schemeClr>
                </a:solidFill>
                <a:latin typeface="Arial Narrow" panose="020B0606020202030204" pitchFamily="34" charset="0"/>
              </a:rPr>
              <a:t>Conciliation</a:t>
            </a:r>
            <a:endParaRPr lang="es-ES" sz="3200" dirty="0">
              <a:solidFill>
                <a:schemeClr val="bg1">
                  <a:lumMod val="50000"/>
                </a:schemeClr>
              </a:solidFill>
              <a:latin typeface="Arial Narrow" panose="020B0606020202030204" pitchFamily="34" charset="0"/>
            </a:endParaRPr>
          </a:p>
          <a:p>
            <a:pPr algn="just">
              <a:defRPr/>
            </a:pPr>
            <a:endParaRPr lang="es-ES" sz="3200" b="1" dirty="0">
              <a:solidFill>
                <a:schemeClr val="bg1">
                  <a:lumMod val="50000"/>
                </a:schemeClr>
              </a:solidFill>
              <a:latin typeface="Arial Narrow" panose="020B0606020202030204" pitchFamily="34" charset="0"/>
            </a:endParaRPr>
          </a:p>
        </p:txBody>
      </p:sp>
      <p:sp>
        <p:nvSpPr>
          <p:cNvPr id="7" name="Rectangle 8"/>
          <p:cNvSpPr/>
          <p:nvPr/>
        </p:nvSpPr>
        <p:spPr bwMode="auto">
          <a:xfrm>
            <a:off x="539553" y="1291907"/>
            <a:ext cx="8030279" cy="440055"/>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IE">
              <a:latin typeface="Arial Narrow" pitchFamily="34" charset="0"/>
            </a:endParaRPr>
          </a:p>
        </p:txBody>
      </p:sp>
      <p:sp>
        <p:nvSpPr>
          <p:cNvPr id="6" name="Slide Number Placeholder 5"/>
          <p:cNvSpPr>
            <a:spLocks noGrp="1"/>
          </p:cNvSpPr>
          <p:nvPr>
            <p:ph type="sldNum" sz="quarter" idx="12"/>
          </p:nvPr>
        </p:nvSpPr>
        <p:spPr/>
        <p:txBody>
          <a:bodyPr/>
          <a:lstStyle/>
          <a:p>
            <a:fld id="{A60600B5-A75E-44EF-8FB8-2BE108060FF2}" type="slidenum">
              <a:rPr lang="en-IE" smtClean="0"/>
              <a:pPr/>
              <a:t>10</a:t>
            </a:fld>
            <a:endParaRPr lang="en-IE"/>
          </a:p>
        </p:txBody>
      </p:sp>
    </p:spTree>
    <p:extLst>
      <p:ext uri="{BB962C8B-B14F-4D97-AF65-F5344CB8AC3E}">
        <p14:creationId xmlns:p14="http://schemas.microsoft.com/office/powerpoint/2010/main" val="2788132206"/>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718185" y="980728"/>
            <a:ext cx="8030279" cy="360040"/>
          </a:xfrm>
          <a:prstGeom prst="rect">
            <a:avLst/>
          </a:prstGeom>
          <a:solidFill>
            <a:srgbClr val="183D8C"/>
          </a:solidFill>
          <a:ln>
            <a:noFill/>
          </a:ln>
          <a:extLst/>
        </p:spPr>
        <p:txBody>
          <a:bodyPr lIns="0" tIns="0" rIns="0" bIns="0" anchor="ctr"/>
          <a:lstStyle/>
          <a:p>
            <a:pPr marL="85725"/>
            <a:r>
              <a:rPr lang="en-IE" sz="2000" b="1" spc="-71" dirty="0" smtClean="0">
                <a:solidFill>
                  <a:srgbClr val="FFFCF6"/>
                </a:solidFill>
                <a:latin typeface="Arial"/>
                <a:ea typeface="Open Sans" panose="020B0606030504020204" pitchFamily="34" charset="0"/>
                <a:cs typeface="Arial"/>
              </a:rPr>
              <a:t>CONCILIATION (Presidium Decision No 2014-2 31/01/2014)</a:t>
            </a:r>
            <a:endParaRPr lang="en-IE" sz="2000" b="1" dirty="0">
              <a:latin typeface="Arial"/>
              <a:ea typeface="Open Sans" panose="020B0606030504020204" pitchFamily="34" charset="0"/>
              <a:cs typeface="Arial"/>
            </a:endParaRPr>
          </a:p>
        </p:txBody>
      </p:sp>
      <p:sp>
        <p:nvSpPr>
          <p:cNvPr id="5" name="TextBox 4"/>
          <p:cNvSpPr txBox="1"/>
          <p:nvPr/>
        </p:nvSpPr>
        <p:spPr>
          <a:xfrm>
            <a:off x="776205" y="1628800"/>
            <a:ext cx="7943743" cy="4475507"/>
          </a:xfrm>
          <a:prstGeom prst="rect">
            <a:avLst/>
          </a:prstGeom>
          <a:noFill/>
        </p:spPr>
        <p:txBody>
          <a:bodyPr wrap="square" lIns="43105" tIns="21552" rIns="43105" bIns="21552">
            <a:spAutoFit/>
          </a:bodyPr>
          <a:lstStyle/>
          <a:p>
            <a:pPr marL="342900" indent="-342900" algn="just">
              <a:buFont typeface="Arial" panose="020B0604020202020204" pitchFamily="34" charset="0"/>
              <a:buChar char="•"/>
              <a:defRPr/>
            </a:pPr>
            <a:r>
              <a:rPr lang="en-IE" sz="2400" dirty="0" smtClean="0">
                <a:solidFill>
                  <a:schemeClr val="bg1">
                    <a:lumMod val="50000"/>
                  </a:schemeClr>
                </a:solidFill>
              </a:rPr>
              <a:t>Rapporteur </a:t>
            </a:r>
            <a:r>
              <a:rPr lang="en-IE" sz="2400" dirty="0">
                <a:solidFill>
                  <a:schemeClr val="bg1">
                    <a:lumMod val="50000"/>
                  </a:schemeClr>
                </a:solidFill>
              </a:rPr>
              <a:t>encourages parties to put an end to the dispute;</a:t>
            </a:r>
          </a:p>
          <a:p>
            <a:pPr marL="342900" indent="-342900" algn="just">
              <a:buFont typeface="Arial" panose="020B0604020202020204" pitchFamily="34" charset="0"/>
              <a:buChar char="•"/>
              <a:defRPr/>
            </a:pPr>
            <a:endParaRPr lang="en-IE" sz="2400" dirty="0" smtClean="0">
              <a:solidFill>
                <a:schemeClr val="bg1">
                  <a:lumMod val="50000"/>
                </a:schemeClr>
              </a:solidFill>
            </a:endParaRPr>
          </a:p>
          <a:p>
            <a:pPr marL="342900" indent="-342900" algn="just">
              <a:buFont typeface="Arial" panose="020B0604020202020204" pitchFamily="34" charset="0"/>
              <a:buChar char="•"/>
              <a:defRPr/>
            </a:pPr>
            <a:r>
              <a:rPr lang="en-IE" sz="2400" dirty="0" smtClean="0">
                <a:solidFill>
                  <a:schemeClr val="bg1">
                    <a:lumMod val="50000"/>
                  </a:schemeClr>
                </a:solidFill>
              </a:rPr>
              <a:t>Submits </a:t>
            </a:r>
            <a:r>
              <a:rPr lang="en-IE" sz="2400" dirty="0">
                <a:solidFill>
                  <a:schemeClr val="bg1">
                    <a:lumMod val="50000"/>
                  </a:schemeClr>
                </a:solidFill>
              </a:rPr>
              <a:t>proposals for a friendly settlement of the case;</a:t>
            </a:r>
          </a:p>
          <a:p>
            <a:pPr marL="342900" indent="-342900" algn="just">
              <a:buFont typeface="Arial" panose="020B0604020202020204" pitchFamily="34" charset="0"/>
              <a:buChar char="•"/>
              <a:defRPr/>
            </a:pPr>
            <a:endParaRPr lang="en-IE" sz="2400" dirty="0" smtClean="0">
              <a:solidFill>
                <a:schemeClr val="bg1">
                  <a:lumMod val="50000"/>
                </a:schemeClr>
              </a:solidFill>
            </a:endParaRPr>
          </a:p>
          <a:p>
            <a:pPr marL="342900" indent="-342900" algn="just">
              <a:buFont typeface="Arial" panose="020B0604020202020204" pitchFamily="34" charset="0"/>
              <a:buChar char="•"/>
              <a:defRPr/>
            </a:pPr>
            <a:r>
              <a:rPr lang="en-IE" sz="2400" dirty="0" smtClean="0">
                <a:solidFill>
                  <a:schemeClr val="bg1">
                    <a:lumMod val="50000"/>
                  </a:schemeClr>
                </a:solidFill>
              </a:rPr>
              <a:t>Calls </a:t>
            </a:r>
            <a:r>
              <a:rPr lang="en-IE" sz="2400" dirty="0">
                <a:solidFill>
                  <a:schemeClr val="bg1">
                    <a:lumMod val="50000"/>
                  </a:schemeClr>
                </a:solidFill>
              </a:rPr>
              <a:t>parties individually or via a conference call and/or </a:t>
            </a:r>
            <a:r>
              <a:rPr lang="en-IE" sz="2400" dirty="0" smtClean="0">
                <a:solidFill>
                  <a:schemeClr val="bg1">
                    <a:lumMod val="50000"/>
                  </a:schemeClr>
                </a:solidFill>
              </a:rPr>
              <a:t>e-mail</a:t>
            </a:r>
            <a:r>
              <a:rPr lang="en-IE" sz="2400" dirty="0">
                <a:solidFill>
                  <a:schemeClr val="bg1">
                    <a:lumMod val="50000"/>
                  </a:schemeClr>
                </a:solidFill>
              </a:rPr>
              <a:t>;</a:t>
            </a:r>
          </a:p>
          <a:p>
            <a:pPr marL="342900" indent="-342900" algn="just">
              <a:buFont typeface="Arial" panose="020B0604020202020204" pitchFamily="34" charset="0"/>
              <a:buChar char="•"/>
              <a:defRPr/>
            </a:pPr>
            <a:endParaRPr lang="en-IE" sz="2400" dirty="0" smtClean="0">
              <a:solidFill>
                <a:schemeClr val="bg1">
                  <a:lumMod val="50000"/>
                </a:schemeClr>
              </a:solidFill>
            </a:endParaRPr>
          </a:p>
          <a:p>
            <a:pPr marL="342900" indent="-342900" algn="just">
              <a:buFont typeface="Arial" panose="020B0604020202020204" pitchFamily="34" charset="0"/>
              <a:buChar char="•"/>
              <a:defRPr/>
            </a:pPr>
            <a:r>
              <a:rPr lang="en-IE" sz="2400" dirty="0" smtClean="0">
                <a:solidFill>
                  <a:schemeClr val="bg1">
                    <a:lumMod val="50000"/>
                  </a:schemeClr>
                </a:solidFill>
              </a:rPr>
              <a:t>Rapporteur </a:t>
            </a:r>
            <a:r>
              <a:rPr lang="en-IE" sz="2400" dirty="0">
                <a:solidFill>
                  <a:schemeClr val="bg1">
                    <a:lumMod val="50000"/>
                  </a:schemeClr>
                </a:solidFill>
              </a:rPr>
              <a:t>must remain impartial and give equal treatment;</a:t>
            </a:r>
          </a:p>
          <a:p>
            <a:pPr marL="342900" indent="-342900" algn="just">
              <a:buFont typeface="Arial" panose="020B0604020202020204" pitchFamily="34" charset="0"/>
              <a:buChar char="•"/>
              <a:defRPr/>
            </a:pPr>
            <a:endParaRPr lang="en-IE" sz="2400" dirty="0" smtClean="0">
              <a:solidFill>
                <a:schemeClr val="bg1">
                  <a:lumMod val="50000"/>
                </a:schemeClr>
              </a:solidFill>
            </a:endParaRPr>
          </a:p>
          <a:p>
            <a:pPr marL="342900" indent="-342900" algn="just">
              <a:buFont typeface="Arial" panose="020B0604020202020204" pitchFamily="34" charset="0"/>
              <a:buChar char="•"/>
              <a:defRPr/>
            </a:pPr>
            <a:r>
              <a:rPr lang="en-IE" sz="2400" dirty="0" smtClean="0">
                <a:solidFill>
                  <a:schemeClr val="bg1">
                    <a:lumMod val="50000"/>
                  </a:schemeClr>
                </a:solidFill>
              </a:rPr>
              <a:t>Rapporteur </a:t>
            </a:r>
            <a:r>
              <a:rPr lang="en-IE" sz="2400" dirty="0">
                <a:solidFill>
                  <a:schemeClr val="bg1">
                    <a:lumMod val="50000"/>
                  </a:schemeClr>
                </a:solidFill>
              </a:rPr>
              <a:t>refrains from expressing any opinion on the outcome of the case;</a:t>
            </a:r>
          </a:p>
          <a:p>
            <a:pPr algn="just">
              <a:defRPr/>
            </a:pPr>
            <a:endParaRPr lang="en-IE" sz="2400" dirty="0" smtClean="0">
              <a:solidFill>
                <a:schemeClr val="bg1">
                  <a:lumMod val="50000"/>
                </a:schemeClr>
              </a:solidFill>
            </a:endParaRPr>
          </a:p>
        </p:txBody>
      </p:sp>
    </p:spTree>
    <p:extLst>
      <p:ext uri="{BB962C8B-B14F-4D97-AF65-F5344CB8AC3E}">
        <p14:creationId xmlns:p14="http://schemas.microsoft.com/office/powerpoint/2010/main" val="329125883"/>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433" y="2830589"/>
            <a:ext cx="7943743" cy="1028410"/>
          </a:xfrm>
          <a:prstGeom prst="rect">
            <a:avLst/>
          </a:prstGeom>
          <a:noFill/>
        </p:spPr>
        <p:txBody>
          <a:bodyPr wrap="square" lIns="43105" tIns="21552" rIns="43105" bIns="21552">
            <a:spAutoFit/>
          </a:bodyPr>
          <a:lstStyle/>
          <a:p>
            <a:pPr algn="ctr">
              <a:defRPr/>
            </a:pPr>
            <a:r>
              <a:rPr lang="es-ES" sz="3200" b="1" dirty="0" err="1" smtClean="0">
                <a:solidFill>
                  <a:schemeClr val="bg1">
                    <a:lumMod val="50000"/>
                  </a:schemeClr>
                </a:solidFill>
                <a:latin typeface="Arial Narrow" panose="020B0606020202030204" pitchFamily="34" charset="0"/>
              </a:rPr>
              <a:t>Mediation</a:t>
            </a:r>
            <a:endParaRPr lang="es-ES" sz="3200" dirty="0">
              <a:solidFill>
                <a:schemeClr val="bg1">
                  <a:lumMod val="50000"/>
                </a:schemeClr>
              </a:solidFill>
              <a:latin typeface="Arial Narrow" panose="020B0606020202030204" pitchFamily="34" charset="0"/>
            </a:endParaRPr>
          </a:p>
          <a:p>
            <a:pPr algn="just">
              <a:defRPr/>
            </a:pPr>
            <a:endParaRPr lang="es-ES" sz="3200" b="1" dirty="0">
              <a:solidFill>
                <a:schemeClr val="bg1">
                  <a:lumMod val="50000"/>
                </a:schemeClr>
              </a:solidFill>
              <a:latin typeface="Arial Narrow" panose="020B0606020202030204" pitchFamily="34" charset="0"/>
            </a:endParaRPr>
          </a:p>
        </p:txBody>
      </p:sp>
      <p:sp>
        <p:nvSpPr>
          <p:cNvPr id="7" name="Rectangle 8"/>
          <p:cNvSpPr/>
          <p:nvPr/>
        </p:nvSpPr>
        <p:spPr bwMode="auto">
          <a:xfrm>
            <a:off x="539553" y="1291907"/>
            <a:ext cx="8030279" cy="440055"/>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IE">
              <a:latin typeface="Arial Narrow" pitchFamily="34" charset="0"/>
            </a:endParaRPr>
          </a:p>
        </p:txBody>
      </p:sp>
      <p:sp>
        <p:nvSpPr>
          <p:cNvPr id="6" name="Slide Number Placeholder 5"/>
          <p:cNvSpPr>
            <a:spLocks noGrp="1"/>
          </p:cNvSpPr>
          <p:nvPr>
            <p:ph type="sldNum" sz="quarter" idx="12"/>
          </p:nvPr>
        </p:nvSpPr>
        <p:spPr/>
        <p:txBody>
          <a:bodyPr/>
          <a:lstStyle/>
          <a:p>
            <a:fld id="{A60600B5-A75E-44EF-8FB8-2BE108060FF2}" type="slidenum">
              <a:rPr lang="en-IE" smtClean="0"/>
              <a:pPr/>
              <a:t>12</a:t>
            </a:fld>
            <a:endParaRPr lang="en-IE"/>
          </a:p>
        </p:txBody>
      </p:sp>
    </p:spTree>
    <p:extLst>
      <p:ext uri="{BB962C8B-B14F-4D97-AF65-F5344CB8AC3E}">
        <p14:creationId xmlns:p14="http://schemas.microsoft.com/office/powerpoint/2010/main" val="3243734178"/>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Rectangle 3"/>
          <p:cNvSpPr>
            <a:spLocks noGrp="1" noChangeArrowheads="1"/>
          </p:cNvSpPr>
          <p:nvPr>
            <p:ph type="body" idx="1"/>
          </p:nvPr>
        </p:nvSpPr>
        <p:spPr>
          <a:xfrm>
            <a:off x="526038" y="1628800"/>
            <a:ext cx="8229600" cy="4525962"/>
          </a:xfrm>
        </p:spPr>
        <p:txBody>
          <a:bodyPr/>
          <a:lstStyle/>
          <a:p>
            <a:pPr>
              <a:spcBef>
                <a:spcPts val="0"/>
              </a:spcBef>
              <a:spcAft>
                <a:spcPts val="2400"/>
              </a:spcAft>
              <a:buFont typeface="Arial" panose="020B0604020202020204" pitchFamily="34" charset="0"/>
              <a:buChar char="•"/>
            </a:pPr>
            <a:r>
              <a:rPr lang="en-US" sz="2800" dirty="0" smtClean="0">
                <a:solidFill>
                  <a:srgbClr val="0070C0"/>
                </a:solidFill>
                <a:latin typeface="Arial" panose="020B0604020202020204" pitchFamily="34" charset="0"/>
                <a:cs typeface="Arial" panose="020B0604020202020204" pitchFamily="34" charset="0"/>
              </a:rPr>
              <a:t>Directive on mediation 2008/52/EC                                      </a:t>
            </a:r>
            <a:r>
              <a:rPr lang="en-US" sz="2800" dirty="0" smtClean="0">
                <a:solidFill>
                  <a:srgbClr val="141944"/>
                </a:solidFill>
                <a:latin typeface="Arial" panose="020B0604020202020204" pitchFamily="34" charset="0"/>
                <a:cs typeface="Arial" panose="020B0604020202020204" pitchFamily="34" charset="0"/>
              </a:rPr>
              <a:t>of 21 May 2008, </a:t>
            </a:r>
            <a:r>
              <a:rPr lang="en-IE" sz="2800" dirty="0">
                <a:solidFill>
                  <a:srgbClr val="141944"/>
                </a:solidFill>
                <a:latin typeface="Arial" panose="020B0604020202020204" pitchFamily="34" charset="0"/>
                <a:cs typeface="Arial" panose="020B0604020202020204" pitchFamily="34" charset="0"/>
              </a:rPr>
              <a:t>on certain aspects of mediation in civil and commercial </a:t>
            </a:r>
            <a:r>
              <a:rPr lang="en-IE" sz="2800" dirty="0" smtClean="0">
                <a:solidFill>
                  <a:srgbClr val="141944"/>
                </a:solidFill>
                <a:latin typeface="Arial" panose="020B0604020202020204" pitchFamily="34" charset="0"/>
                <a:cs typeface="Arial" panose="020B0604020202020204" pitchFamily="34" charset="0"/>
              </a:rPr>
              <a:t>matters</a:t>
            </a:r>
            <a:endParaRPr lang="en-US" sz="2800" dirty="0" smtClean="0">
              <a:solidFill>
                <a:srgbClr val="141944"/>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800" dirty="0" smtClean="0">
                <a:solidFill>
                  <a:srgbClr val="141944"/>
                </a:solidFill>
                <a:latin typeface="Arial" panose="020B0604020202020204" pitchFamily="34" charset="0"/>
                <a:cs typeface="Arial" panose="020B0604020202020204" pitchFamily="34" charset="0"/>
              </a:rPr>
              <a:t>European Code of conduct for Mediators (2 July 2004)</a:t>
            </a:r>
          </a:p>
          <a:p>
            <a:pPr algn="just">
              <a:buFont typeface="Arial" panose="020B0604020202020204" pitchFamily="34" charset="0"/>
              <a:buChar char="•"/>
            </a:pPr>
            <a:endParaRPr lang="en-US" sz="2800" dirty="0" smtClean="0">
              <a:solidFill>
                <a:srgbClr val="141944"/>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5099678-90C1-44A2-9ED8-A08956F2D72C}" type="slidenum">
              <a:rPr lang="en-IE" smtClean="0"/>
              <a:pPr/>
              <a:t>13</a:t>
            </a:fld>
            <a:endParaRPr lang="en-IE"/>
          </a:p>
        </p:txBody>
      </p:sp>
      <p:sp>
        <p:nvSpPr>
          <p:cNvPr id="6" name="Rectangle 5"/>
          <p:cNvSpPr>
            <a:spLocks/>
          </p:cNvSpPr>
          <p:nvPr/>
        </p:nvSpPr>
        <p:spPr bwMode="auto">
          <a:xfrm>
            <a:off x="683568" y="324930"/>
            <a:ext cx="8072070" cy="3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r>
              <a:rPr lang="en-US" sz="1400" spc="-71" dirty="0" smtClean="0">
                <a:solidFill>
                  <a:schemeClr val="tx1">
                    <a:lumMod val="50000"/>
                    <a:lumOff val="50000"/>
                  </a:schemeClr>
                </a:solidFill>
                <a:latin typeface="Arial"/>
                <a:ea typeface="Open Sans Light" panose="020B0306030504020204" pitchFamily="34" charset="0"/>
                <a:cs typeface="Arial"/>
                <a:sym typeface="Helvetica Neue UltraLight"/>
              </a:rPr>
              <a:t>Legal framework</a:t>
            </a:r>
            <a:endParaRPr lang="en-US" sz="1400" spc="-71" dirty="0">
              <a:solidFill>
                <a:schemeClr val="tx1">
                  <a:lumMod val="50000"/>
                  <a:lumOff val="50000"/>
                </a:schemeClr>
              </a:solidFill>
              <a:latin typeface="Arial"/>
              <a:ea typeface="Open Sans Light" panose="020B0306030504020204" pitchFamily="34" charset="0"/>
              <a:cs typeface="Arial"/>
              <a:sym typeface="Helvetica Neue UltraLight"/>
            </a:endParaRPr>
          </a:p>
        </p:txBody>
      </p:sp>
    </p:spTree>
    <p:extLst>
      <p:ext uri="{BB962C8B-B14F-4D97-AF65-F5344CB8AC3E}">
        <p14:creationId xmlns:p14="http://schemas.microsoft.com/office/powerpoint/2010/main" val="419902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type="body" idx="1"/>
          </p:nvPr>
        </p:nvSpPr>
        <p:spPr>
          <a:xfrm>
            <a:off x="611560" y="2924175"/>
            <a:ext cx="8013328" cy="2305050"/>
          </a:xfrm>
        </p:spPr>
        <p:txBody>
          <a:bodyPr>
            <a:normAutofit fontScale="92500" lnSpcReduction="20000"/>
          </a:bodyPr>
          <a:lstStyle/>
          <a:p>
            <a:pPr>
              <a:lnSpc>
                <a:spcPct val="140000"/>
              </a:lnSpc>
            </a:pPr>
            <a:r>
              <a:rPr lang="en-GB" sz="2800" dirty="0">
                <a:latin typeface="Arial" panose="020B0604020202020204" pitchFamily="34" charset="0"/>
                <a:cs typeface="Arial" panose="020B0604020202020204" pitchFamily="34" charset="0"/>
              </a:rPr>
              <a:t>Reach an agreement on the settlement of the dispute</a:t>
            </a:r>
          </a:p>
          <a:p>
            <a:pPr>
              <a:lnSpc>
                <a:spcPct val="140000"/>
              </a:lnSpc>
            </a:pPr>
            <a:endParaRPr lang="en-GB" sz="2800" dirty="0">
              <a:latin typeface="Arial" panose="020B0604020202020204" pitchFamily="34" charset="0"/>
              <a:cs typeface="Arial" panose="020B0604020202020204" pitchFamily="34" charset="0"/>
            </a:endParaRPr>
          </a:p>
          <a:p>
            <a:pPr>
              <a:lnSpc>
                <a:spcPct val="140000"/>
              </a:lnSpc>
            </a:pPr>
            <a:r>
              <a:rPr lang="en-GB" sz="2800" dirty="0">
                <a:latin typeface="Arial" panose="020B0604020202020204" pitchFamily="34" charset="0"/>
                <a:cs typeface="Arial" panose="020B0604020202020204" pitchFamily="34" charset="0"/>
              </a:rPr>
              <a:t>Not a judicial or extra-judicial decision</a:t>
            </a:r>
          </a:p>
        </p:txBody>
      </p:sp>
      <p:sp>
        <p:nvSpPr>
          <p:cNvPr id="373764" name="Rectangle 4"/>
          <p:cNvSpPr>
            <a:spLocks noChangeArrowheads="1"/>
          </p:cNvSpPr>
          <p:nvPr/>
        </p:nvSpPr>
        <p:spPr bwMode="auto">
          <a:xfrm>
            <a:off x="478968" y="1844824"/>
            <a:ext cx="3660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GB" sz="2400" b="1" dirty="0" smtClean="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Scope </a:t>
            </a:r>
            <a:r>
              <a:rPr lang="en-GB" sz="2400" b="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t>
            </a:r>
            <a:r>
              <a:rPr lang="en-GB" sz="2400" b="1" dirty="0" smtClean="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Mediation</a:t>
            </a:r>
            <a:endParaRPr lang="es-ES_tradnl" sz="2400" b="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5099678-90C1-44A2-9ED8-A08956F2D72C}" type="slidenum">
              <a:rPr lang="en-IE" smtClean="0"/>
              <a:pPr/>
              <a:t>14</a:t>
            </a:fld>
            <a:endParaRPr lang="en-IE"/>
          </a:p>
        </p:txBody>
      </p:sp>
      <p:sp>
        <p:nvSpPr>
          <p:cNvPr id="8" name="Rectangle 8"/>
          <p:cNvSpPr>
            <a:spLocks/>
          </p:cNvSpPr>
          <p:nvPr/>
        </p:nvSpPr>
        <p:spPr bwMode="auto">
          <a:xfrm>
            <a:off x="442990" y="1223788"/>
            <a:ext cx="8030279" cy="432048"/>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 Structured Process</a:t>
            </a:r>
          </a:p>
          <a:p>
            <a:r>
              <a:rPr lang="en-US" sz="2400" b="1" spc="-71" dirty="0" smtClean="0">
                <a:solidFill>
                  <a:srgbClr val="FFFCF6"/>
                </a:solidFill>
                <a:latin typeface="Arial" panose="020B0604020202020204" pitchFamily="34" charset="0"/>
                <a:cs typeface="Arial" panose="020B0604020202020204" pitchFamily="34" charset="0"/>
                <a:sym typeface="Helvetica Neue Light"/>
              </a:rPr>
              <a:t> </a:t>
            </a:r>
            <a:endParaRPr lang="en-IE" sz="2400" dirty="0">
              <a:latin typeface="Arial" panose="020B0604020202020204" pitchFamily="34" charset="0"/>
              <a:cs typeface="Arial" panose="020B0604020202020204" pitchFamily="34" charset="0"/>
            </a:endParaRPr>
          </a:p>
        </p:txBody>
      </p:sp>
      <p:sp>
        <p:nvSpPr>
          <p:cNvPr id="9" name="Rectangle 8"/>
          <p:cNvSpPr>
            <a:spLocks/>
          </p:cNvSpPr>
          <p:nvPr/>
        </p:nvSpPr>
        <p:spPr bwMode="auto">
          <a:xfrm>
            <a:off x="683568" y="324930"/>
            <a:ext cx="8072070" cy="3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r>
              <a:rPr lang="en-IE" sz="1400" spc="-71" dirty="0" smtClean="0">
                <a:solidFill>
                  <a:schemeClr val="tx1">
                    <a:lumMod val="50000"/>
                    <a:lumOff val="50000"/>
                  </a:schemeClr>
                </a:solidFill>
                <a:latin typeface="Arial"/>
                <a:ea typeface="Open Sans Light" panose="020B0306030504020204" pitchFamily="34" charset="0"/>
                <a:cs typeface="Arial"/>
                <a:sym typeface="Helvetica Neue UltraLight"/>
              </a:rPr>
              <a:t>Scope and characteristics of the mediation</a:t>
            </a:r>
            <a:endParaRPr lang="en-US" sz="1400" spc="-71" dirty="0">
              <a:solidFill>
                <a:schemeClr val="tx1">
                  <a:lumMod val="50000"/>
                  <a:lumOff val="50000"/>
                </a:schemeClr>
              </a:solidFill>
              <a:latin typeface="Arial"/>
              <a:ea typeface="Open Sans Light" panose="020B0306030504020204" pitchFamily="34" charset="0"/>
              <a:cs typeface="Arial"/>
              <a:sym typeface="Helvetica Neue UltraLight"/>
            </a:endParaRPr>
          </a:p>
        </p:txBody>
      </p:sp>
    </p:spTree>
    <p:extLst>
      <p:ext uri="{BB962C8B-B14F-4D97-AF65-F5344CB8AC3E}">
        <p14:creationId xmlns:p14="http://schemas.microsoft.com/office/powerpoint/2010/main" val="368210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type="body" idx="1"/>
          </p:nvPr>
        </p:nvSpPr>
        <p:spPr>
          <a:xfrm>
            <a:off x="468313" y="2204864"/>
            <a:ext cx="8229600" cy="4176886"/>
          </a:xfrm>
        </p:spPr>
        <p:txBody>
          <a:bodyPr>
            <a:normAutofit lnSpcReduction="10000"/>
          </a:bodyPr>
          <a:lstStyle/>
          <a:p>
            <a:pPr algn="just">
              <a:lnSpc>
                <a:spcPct val="80000"/>
              </a:lnSpc>
              <a:spcAft>
                <a:spcPts val="1200"/>
              </a:spcAft>
              <a:buFontTx/>
              <a:buNone/>
            </a:pPr>
            <a:r>
              <a:rPr lang="en-GB" sz="2400" b="1" dirty="0">
                <a:latin typeface="Arial" panose="020B0604020202020204" pitchFamily="34" charset="0"/>
                <a:cs typeface="Arial" panose="020B0604020202020204" pitchFamily="34" charset="0"/>
              </a:rPr>
              <a:t>Mediation can provide</a:t>
            </a:r>
            <a:r>
              <a:rPr lang="en-GB" sz="2400" dirty="0">
                <a:latin typeface="Arial" panose="020B0604020202020204" pitchFamily="34" charset="0"/>
                <a:cs typeface="Arial" panose="020B0604020202020204" pitchFamily="34" charset="0"/>
              </a:rPr>
              <a:t>:</a:t>
            </a:r>
          </a:p>
          <a:p>
            <a:pPr algn="just">
              <a:lnSpc>
                <a:spcPct val="80000"/>
              </a:lnSpc>
            </a:pPr>
            <a:r>
              <a:rPr lang="en-GB" sz="2400" dirty="0">
                <a:latin typeface="Arial" panose="020B0604020202020204" pitchFamily="34" charset="0"/>
                <a:cs typeface="Arial" panose="020B0604020202020204" pitchFamily="34" charset="0"/>
              </a:rPr>
              <a:t>A low risk </a:t>
            </a:r>
          </a:p>
          <a:p>
            <a:pPr algn="just">
              <a:lnSpc>
                <a:spcPct val="80000"/>
              </a:lnSpc>
            </a:pPr>
            <a:r>
              <a:rPr lang="en-GB" sz="2400" u="sng" dirty="0">
                <a:latin typeface="Arial" panose="020B0604020202020204" pitchFamily="34" charset="0"/>
                <a:cs typeface="Arial" panose="020B0604020202020204" pitchFamily="34" charset="0"/>
              </a:rPr>
              <a:t>cost-effective</a:t>
            </a:r>
            <a:r>
              <a:rPr lang="en-GB" sz="2400" dirty="0">
                <a:latin typeface="Arial" panose="020B0604020202020204" pitchFamily="34" charset="0"/>
                <a:cs typeface="Arial" panose="020B0604020202020204" pitchFamily="34" charset="0"/>
              </a:rPr>
              <a:t> and </a:t>
            </a:r>
          </a:p>
          <a:p>
            <a:pPr algn="just">
              <a:lnSpc>
                <a:spcPct val="80000"/>
              </a:lnSpc>
            </a:pPr>
            <a:r>
              <a:rPr lang="en-GB" sz="2400" u="sng" dirty="0">
                <a:latin typeface="Arial" panose="020B0604020202020204" pitchFamily="34" charset="0"/>
                <a:cs typeface="Arial" panose="020B0604020202020204" pitchFamily="34" charset="0"/>
              </a:rPr>
              <a:t>quick</a:t>
            </a:r>
            <a:r>
              <a:rPr lang="en-GB" sz="2400" dirty="0">
                <a:latin typeface="Arial" panose="020B0604020202020204" pitchFamily="34" charset="0"/>
                <a:cs typeface="Arial" panose="020B0604020202020204" pitchFamily="34" charset="0"/>
              </a:rPr>
              <a:t> extrajudicial resolution of disputes in TM and Design issues (and generally in civil and commercial matters) through processes tailored to the needs of the parties. </a:t>
            </a:r>
          </a:p>
          <a:p>
            <a:pPr algn="just">
              <a:lnSpc>
                <a:spcPct val="80000"/>
              </a:lnSpc>
            </a:pPr>
            <a:r>
              <a:rPr lang="en-GB" sz="2400" dirty="0">
                <a:latin typeface="Arial" panose="020B0604020202020204" pitchFamily="34" charset="0"/>
                <a:cs typeface="Arial" panose="020B0604020202020204" pitchFamily="34" charset="0"/>
              </a:rPr>
              <a:t>Agreements resulting from mediation are more likely to be complied with voluntarily and are more likely to preserve an amicable and sustainable relationship between the parties. </a:t>
            </a:r>
          </a:p>
          <a:p>
            <a:pPr algn="just">
              <a:lnSpc>
                <a:spcPct val="80000"/>
              </a:lnSpc>
            </a:pPr>
            <a:r>
              <a:rPr lang="en-GB" sz="2400" dirty="0">
                <a:latin typeface="Arial" panose="020B0604020202020204" pitchFamily="34" charset="0"/>
                <a:cs typeface="Arial" panose="020B0604020202020204" pitchFamily="34" charset="0"/>
              </a:rPr>
              <a:t>These benefits become even more pronounced in situations displaying </a:t>
            </a:r>
            <a:r>
              <a:rPr lang="en-GB" sz="2400" u="sng" dirty="0">
                <a:latin typeface="Arial" panose="020B0604020202020204" pitchFamily="34" charset="0"/>
                <a:cs typeface="Arial" panose="020B0604020202020204" pitchFamily="34" charset="0"/>
              </a:rPr>
              <a:t>cross-border</a:t>
            </a:r>
            <a:r>
              <a:rPr lang="en-GB" sz="2400" dirty="0">
                <a:latin typeface="Arial" panose="020B0604020202020204" pitchFamily="34" charset="0"/>
                <a:cs typeface="Arial" panose="020B0604020202020204" pitchFamily="34" charset="0"/>
              </a:rPr>
              <a:t> elements.</a:t>
            </a:r>
          </a:p>
        </p:txBody>
      </p:sp>
      <p:sp>
        <p:nvSpPr>
          <p:cNvPr id="2" name="Slide Number Placeholder 1"/>
          <p:cNvSpPr>
            <a:spLocks noGrp="1"/>
          </p:cNvSpPr>
          <p:nvPr>
            <p:ph type="sldNum" sz="quarter" idx="12"/>
          </p:nvPr>
        </p:nvSpPr>
        <p:spPr/>
        <p:txBody>
          <a:bodyPr/>
          <a:lstStyle/>
          <a:p>
            <a:fld id="{15099678-90C1-44A2-9ED8-A08956F2D72C}" type="slidenum">
              <a:rPr lang="en-IE" smtClean="0">
                <a:latin typeface="Arial" panose="020B0604020202020204" pitchFamily="34" charset="0"/>
                <a:cs typeface="Arial" panose="020B0604020202020204" pitchFamily="34" charset="0"/>
              </a:rPr>
              <a:pPr/>
              <a:t>15</a:t>
            </a:fld>
            <a:endParaRPr lang="en-IE">
              <a:latin typeface="Arial" panose="020B0604020202020204" pitchFamily="34" charset="0"/>
              <a:cs typeface="Arial" panose="020B0604020202020204" pitchFamily="34" charset="0"/>
            </a:endParaRPr>
          </a:p>
        </p:txBody>
      </p:sp>
      <p:sp>
        <p:nvSpPr>
          <p:cNvPr id="8" name="Rectangle 8"/>
          <p:cNvSpPr>
            <a:spLocks/>
          </p:cNvSpPr>
          <p:nvPr/>
        </p:nvSpPr>
        <p:spPr bwMode="auto">
          <a:xfrm>
            <a:off x="467560" y="1215072"/>
            <a:ext cx="8030279" cy="432048"/>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 Mediation advantages</a:t>
            </a:r>
            <a:endParaRPr lang="en-IE" sz="2400" dirty="0">
              <a:latin typeface="Arial" panose="020B0604020202020204" pitchFamily="34" charset="0"/>
              <a:cs typeface="Arial" panose="020B0604020202020204" pitchFamily="34" charset="0"/>
            </a:endParaRPr>
          </a:p>
        </p:txBody>
      </p:sp>
      <p:sp>
        <p:nvSpPr>
          <p:cNvPr id="7" name="Rectangle 6"/>
          <p:cNvSpPr>
            <a:spLocks/>
          </p:cNvSpPr>
          <p:nvPr/>
        </p:nvSpPr>
        <p:spPr bwMode="auto">
          <a:xfrm>
            <a:off x="683568" y="324930"/>
            <a:ext cx="8072070" cy="3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r>
              <a:rPr lang="en-IE" sz="1400" spc="-71" dirty="0" smtClean="0">
                <a:solidFill>
                  <a:schemeClr val="tx1">
                    <a:lumMod val="50000"/>
                    <a:lumOff val="50000"/>
                  </a:schemeClr>
                </a:solidFill>
                <a:latin typeface="Arial" panose="020B0604020202020204" pitchFamily="34" charset="0"/>
                <a:ea typeface="Open Sans Light" panose="020B0306030504020204" pitchFamily="34" charset="0"/>
                <a:cs typeface="Arial" panose="020B0604020202020204" pitchFamily="34" charset="0"/>
                <a:sym typeface="Helvetica Neue UltraLight"/>
              </a:rPr>
              <a:t>Scope and characteristics of the mediation</a:t>
            </a:r>
            <a:endParaRPr lang="en-US" sz="1400" spc="-71" dirty="0">
              <a:solidFill>
                <a:schemeClr val="tx1">
                  <a:lumMod val="50000"/>
                  <a:lumOff val="50000"/>
                </a:schemeClr>
              </a:solidFill>
              <a:latin typeface="Arial" panose="020B0604020202020204" pitchFamily="34" charset="0"/>
              <a:ea typeface="Open Sans Light" panose="020B0306030504020204" pitchFamily="34" charset="0"/>
              <a:cs typeface="Arial" panose="020B0604020202020204" pitchFamily="34" charset="0"/>
              <a:sym typeface="Helvetica Neue UltraLight"/>
            </a:endParaRPr>
          </a:p>
        </p:txBody>
      </p:sp>
    </p:spTree>
    <p:extLst>
      <p:ext uri="{BB962C8B-B14F-4D97-AF65-F5344CB8AC3E}">
        <p14:creationId xmlns:p14="http://schemas.microsoft.com/office/powerpoint/2010/main" val="92773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3"/>
          <p:cNvSpPr>
            <a:spLocks noGrp="1" noChangeArrowheads="1"/>
          </p:cNvSpPr>
          <p:nvPr>
            <p:ph type="body" idx="4294967295"/>
          </p:nvPr>
        </p:nvSpPr>
        <p:spPr>
          <a:xfrm>
            <a:off x="395536" y="2205038"/>
            <a:ext cx="8280152" cy="3960812"/>
          </a:xfrm>
        </p:spPr>
        <p:txBody>
          <a:bodyPr/>
          <a:lstStyle/>
          <a:p>
            <a:r>
              <a:rPr lang="en-IE" sz="2800" dirty="0">
                <a:latin typeface="Arial" panose="020B0604020202020204" pitchFamily="34" charset="0"/>
                <a:cs typeface="Arial" panose="020B0604020202020204" pitchFamily="34" charset="0"/>
              </a:rPr>
              <a:t>Structured process</a:t>
            </a:r>
          </a:p>
          <a:p>
            <a:r>
              <a:rPr lang="en-IE" sz="2800" dirty="0">
                <a:latin typeface="Arial" panose="020B0604020202020204" pitchFamily="34" charset="0"/>
                <a:cs typeface="Arial" panose="020B0604020202020204" pitchFamily="34" charset="0"/>
              </a:rPr>
              <a:t>Voluntary participation</a:t>
            </a:r>
          </a:p>
          <a:p>
            <a:r>
              <a:rPr lang="en-IE" sz="2800" dirty="0">
                <a:latin typeface="Arial" panose="020B0604020202020204" pitchFamily="34" charset="0"/>
                <a:cs typeface="Arial" panose="020B0604020202020204" pitchFamily="34" charset="0"/>
              </a:rPr>
              <a:t>Party autonomy</a:t>
            </a:r>
          </a:p>
          <a:p>
            <a:pPr algn="just"/>
            <a:r>
              <a:rPr lang="en-IE" sz="2800" dirty="0">
                <a:latin typeface="Arial" panose="020B0604020202020204" pitchFamily="34" charset="0"/>
                <a:cs typeface="Arial" panose="020B0604020202020204" pitchFamily="34" charset="0"/>
              </a:rPr>
              <a:t>Assisted by a third neutral (impartial) person called mediator</a:t>
            </a:r>
          </a:p>
          <a:p>
            <a:pPr algn="just"/>
            <a:r>
              <a:rPr lang="en-IE" sz="2800" dirty="0">
                <a:latin typeface="Arial" panose="020B0604020202020204" pitchFamily="34" charset="0"/>
                <a:cs typeface="Arial" panose="020B0604020202020204" pitchFamily="34" charset="0"/>
              </a:rPr>
              <a:t>Agreement focused resolution process</a:t>
            </a:r>
          </a:p>
          <a:p>
            <a:pPr algn="just"/>
            <a:r>
              <a:rPr lang="en-IE" sz="2800" dirty="0">
                <a:latin typeface="Arial" panose="020B0604020202020204" pitchFamily="34" charset="0"/>
                <a:cs typeface="Arial" panose="020B0604020202020204" pitchFamily="34" charset="0"/>
              </a:rPr>
              <a:t>Alternative to judicial proceedings</a:t>
            </a:r>
          </a:p>
        </p:txBody>
      </p:sp>
      <p:sp>
        <p:nvSpPr>
          <p:cNvPr id="2" name="Slide Number Placeholder 1"/>
          <p:cNvSpPr>
            <a:spLocks noGrp="1"/>
          </p:cNvSpPr>
          <p:nvPr>
            <p:ph type="sldNum" sz="quarter" idx="12"/>
          </p:nvPr>
        </p:nvSpPr>
        <p:spPr/>
        <p:txBody>
          <a:bodyPr/>
          <a:lstStyle/>
          <a:p>
            <a:fld id="{AC181100-173E-47DF-9C61-3CC9AA55D74B}" type="slidenum">
              <a:rPr lang="en-IE" smtClean="0"/>
              <a:pPr/>
              <a:t>16</a:t>
            </a:fld>
            <a:endParaRPr lang="en-IE"/>
          </a:p>
        </p:txBody>
      </p:sp>
      <p:sp>
        <p:nvSpPr>
          <p:cNvPr id="7" name="Rectangle 8"/>
          <p:cNvSpPr>
            <a:spLocks/>
          </p:cNvSpPr>
          <p:nvPr/>
        </p:nvSpPr>
        <p:spPr bwMode="auto">
          <a:xfrm>
            <a:off x="467544" y="1196752"/>
            <a:ext cx="8030279" cy="432048"/>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2400" b="1" spc="-71" dirty="0" smtClean="0">
                <a:solidFill>
                  <a:srgbClr val="FFFCF6"/>
                </a:solidFill>
                <a:ea typeface="Helvetica Neue Light"/>
                <a:cs typeface="Helvetica Neue Light"/>
                <a:sym typeface="Helvetica Neue Light"/>
              </a:rPr>
              <a:t> </a:t>
            </a:r>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Characteristics of the mediation</a:t>
            </a:r>
          </a:p>
          <a:p>
            <a:r>
              <a:rPr lang="en-US" sz="2400" b="1" spc="-71" dirty="0" smtClean="0">
                <a:solidFill>
                  <a:srgbClr val="FFFCF6"/>
                </a:solidFill>
                <a:latin typeface="Arial" panose="020B0604020202020204" pitchFamily="34" charset="0"/>
                <a:cs typeface="Arial" panose="020B0604020202020204" pitchFamily="34" charset="0"/>
                <a:sym typeface="Helvetica Neue Light"/>
              </a:rPr>
              <a:t> </a:t>
            </a:r>
            <a:endParaRPr lang="en-I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5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Rectangle 4"/>
          <p:cNvSpPr>
            <a:spLocks noGrp="1" noChangeArrowheads="1"/>
          </p:cNvSpPr>
          <p:nvPr>
            <p:ph type="body" idx="4294967295"/>
          </p:nvPr>
        </p:nvSpPr>
        <p:spPr>
          <a:xfrm>
            <a:off x="395288" y="2492375"/>
            <a:ext cx="8424862" cy="3240088"/>
          </a:xfrm>
        </p:spPr>
        <p:txBody>
          <a:bodyPr/>
          <a:lstStyle/>
          <a:p>
            <a:pPr>
              <a:lnSpc>
                <a:spcPct val="130000"/>
              </a:lnSpc>
            </a:pPr>
            <a:r>
              <a:rPr lang="en-IE" sz="2800" dirty="0">
                <a:latin typeface="Arial" panose="020B0604020202020204" pitchFamily="34" charset="0"/>
                <a:cs typeface="Arial" panose="020B0604020202020204" pitchFamily="34" charset="0"/>
              </a:rPr>
              <a:t>Not compulsory</a:t>
            </a:r>
          </a:p>
          <a:p>
            <a:pPr algn="just"/>
            <a:r>
              <a:rPr lang="en-IE" sz="2800" dirty="0">
                <a:latin typeface="Arial" panose="020B0604020202020204" pitchFamily="34" charset="0"/>
                <a:cs typeface="Arial" panose="020B0604020202020204" pitchFamily="34" charset="0"/>
              </a:rPr>
              <a:t>Nobody can be forced to participate in a mediation. </a:t>
            </a:r>
          </a:p>
          <a:p>
            <a:pPr algn="just"/>
            <a:r>
              <a:rPr lang="en-IE" sz="2800" dirty="0">
                <a:latin typeface="Arial" panose="020B0604020202020204" pitchFamily="34" charset="0"/>
                <a:cs typeface="Arial" panose="020B0604020202020204" pitchFamily="34" charset="0"/>
              </a:rPr>
              <a:t>Any of the parties may withdraw from the mediation at any time (including the mediator).</a:t>
            </a:r>
          </a:p>
        </p:txBody>
      </p:sp>
      <p:sp>
        <p:nvSpPr>
          <p:cNvPr id="2" name="Slide Number Placeholder 1"/>
          <p:cNvSpPr>
            <a:spLocks noGrp="1"/>
          </p:cNvSpPr>
          <p:nvPr>
            <p:ph type="sldNum" sz="quarter" idx="12"/>
          </p:nvPr>
        </p:nvSpPr>
        <p:spPr/>
        <p:txBody>
          <a:bodyPr/>
          <a:lstStyle/>
          <a:p>
            <a:fld id="{AC181100-173E-47DF-9C61-3CC9AA55D74B}" type="slidenum">
              <a:rPr lang="en-IE" smtClean="0">
                <a:latin typeface="Arial" panose="020B0604020202020204" pitchFamily="34" charset="0"/>
                <a:cs typeface="Arial" panose="020B0604020202020204" pitchFamily="34" charset="0"/>
              </a:rPr>
              <a:pPr/>
              <a:t>17</a:t>
            </a:fld>
            <a:endParaRPr lang="en-IE">
              <a:latin typeface="Arial" panose="020B0604020202020204" pitchFamily="34" charset="0"/>
              <a:cs typeface="Arial" panose="020B0604020202020204" pitchFamily="34" charset="0"/>
            </a:endParaRPr>
          </a:p>
        </p:txBody>
      </p:sp>
      <p:sp>
        <p:nvSpPr>
          <p:cNvPr id="8" name="Rectangle 8"/>
          <p:cNvSpPr>
            <a:spLocks/>
          </p:cNvSpPr>
          <p:nvPr/>
        </p:nvSpPr>
        <p:spPr bwMode="auto">
          <a:xfrm>
            <a:off x="467544" y="1196752"/>
            <a:ext cx="8030279" cy="432048"/>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 Voluntary participation</a:t>
            </a:r>
          </a:p>
          <a:p>
            <a:r>
              <a:rPr lang="en-US" sz="2400" b="1" spc="-71" dirty="0" smtClean="0">
                <a:solidFill>
                  <a:srgbClr val="FFFCF6"/>
                </a:solidFill>
                <a:latin typeface="Arial" panose="020B0604020202020204" pitchFamily="34" charset="0"/>
                <a:cs typeface="Arial" panose="020B0604020202020204" pitchFamily="34" charset="0"/>
                <a:sym typeface="Helvetica Neue Light"/>
              </a:rPr>
              <a:t> </a:t>
            </a:r>
            <a:endParaRPr lang="en-IE" sz="2400" dirty="0">
              <a:latin typeface="Arial" panose="020B0604020202020204" pitchFamily="34" charset="0"/>
              <a:cs typeface="Arial" panose="020B0604020202020204" pitchFamily="34" charset="0"/>
            </a:endParaRPr>
          </a:p>
        </p:txBody>
      </p:sp>
      <p:sp>
        <p:nvSpPr>
          <p:cNvPr id="7" name="Rectangle 6"/>
          <p:cNvSpPr>
            <a:spLocks/>
          </p:cNvSpPr>
          <p:nvPr/>
        </p:nvSpPr>
        <p:spPr bwMode="auto">
          <a:xfrm>
            <a:off x="683568" y="324930"/>
            <a:ext cx="8072070" cy="3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r>
              <a:rPr lang="en-IE" sz="1400" spc="-71" dirty="0" smtClean="0">
                <a:solidFill>
                  <a:schemeClr val="tx1">
                    <a:lumMod val="50000"/>
                    <a:lumOff val="50000"/>
                  </a:schemeClr>
                </a:solidFill>
                <a:latin typeface="Arial" panose="020B0604020202020204" pitchFamily="34" charset="0"/>
                <a:ea typeface="Open Sans Light" panose="020B0306030504020204" pitchFamily="34" charset="0"/>
                <a:cs typeface="Arial" panose="020B0604020202020204" pitchFamily="34" charset="0"/>
                <a:sym typeface="Helvetica Neue UltraLight"/>
              </a:rPr>
              <a:t>Scope and characteristics of the mediation</a:t>
            </a:r>
            <a:endParaRPr lang="en-US" sz="1400" spc="-71" dirty="0">
              <a:solidFill>
                <a:schemeClr val="tx1">
                  <a:lumMod val="50000"/>
                  <a:lumOff val="50000"/>
                </a:schemeClr>
              </a:solidFill>
              <a:latin typeface="Arial" panose="020B0604020202020204" pitchFamily="34" charset="0"/>
              <a:ea typeface="Open Sans Light" panose="020B0306030504020204" pitchFamily="34" charset="0"/>
              <a:cs typeface="Arial" panose="020B0604020202020204" pitchFamily="34" charset="0"/>
              <a:sym typeface="Helvetica Neue UltraLight"/>
            </a:endParaRPr>
          </a:p>
        </p:txBody>
      </p:sp>
    </p:spTree>
    <p:extLst>
      <p:ext uri="{BB962C8B-B14F-4D97-AF65-F5344CB8AC3E}">
        <p14:creationId xmlns:p14="http://schemas.microsoft.com/office/powerpoint/2010/main" val="70944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395288" y="2781300"/>
            <a:ext cx="8424862" cy="3600450"/>
          </a:xfrm>
        </p:spPr>
        <p:txBody>
          <a:bodyPr/>
          <a:lstStyle/>
          <a:p>
            <a:pPr>
              <a:lnSpc>
                <a:spcPct val="130000"/>
              </a:lnSpc>
            </a:pPr>
            <a:r>
              <a:rPr lang="en-IE" sz="2800" dirty="0" smtClean="0">
                <a:latin typeface="Arial" panose="020B0604020202020204" pitchFamily="34" charset="0"/>
                <a:cs typeface="Arial" panose="020B0604020202020204" pitchFamily="34" charset="0"/>
              </a:rPr>
              <a:t>Confidentiality </a:t>
            </a:r>
            <a:r>
              <a:rPr lang="en-IE" sz="2800" dirty="0">
                <a:latin typeface="Arial" panose="020B0604020202020204" pitchFamily="34" charset="0"/>
                <a:cs typeface="Arial" panose="020B0604020202020204" pitchFamily="34" charset="0"/>
              </a:rPr>
              <a:t>of the parties and the mediator</a:t>
            </a:r>
          </a:p>
          <a:p>
            <a:pPr>
              <a:lnSpc>
                <a:spcPct val="130000"/>
              </a:lnSpc>
            </a:pPr>
            <a:r>
              <a:rPr lang="en-IE" sz="2800" dirty="0">
                <a:latin typeface="Arial" panose="020B0604020202020204" pitchFamily="34" charset="0"/>
                <a:cs typeface="Arial" panose="020B0604020202020204" pitchFamily="34" charset="0"/>
              </a:rPr>
              <a:t>Attendance of all parties</a:t>
            </a:r>
          </a:p>
          <a:p>
            <a:pPr>
              <a:lnSpc>
                <a:spcPct val="130000"/>
              </a:lnSpc>
            </a:pPr>
            <a:r>
              <a:rPr lang="en-IE" sz="2800" dirty="0">
                <a:latin typeface="Arial" panose="020B0604020202020204" pitchFamily="34" charset="0"/>
                <a:cs typeface="Arial" panose="020B0604020202020204" pitchFamily="34" charset="0"/>
              </a:rPr>
              <a:t>Flexibility</a:t>
            </a:r>
            <a:endParaRPr lang="en-GB"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C181100-173E-47DF-9C61-3CC9AA55D74B}" type="slidenum">
              <a:rPr lang="en-IE" smtClean="0">
                <a:latin typeface="Arial" panose="020B0604020202020204" pitchFamily="34" charset="0"/>
                <a:cs typeface="Arial" panose="020B0604020202020204" pitchFamily="34" charset="0"/>
              </a:rPr>
              <a:pPr/>
              <a:t>18</a:t>
            </a:fld>
            <a:endParaRPr lang="en-IE">
              <a:latin typeface="Arial" panose="020B0604020202020204" pitchFamily="34" charset="0"/>
              <a:cs typeface="Arial" panose="020B0604020202020204" pitchFamily="34" charset="0"/>
            </a:endParaRPr>
          </a:p>
        </p:txBody>
      </p:sp>
      <p:sp>
        <p:nvSpPr>
          <p:cNvPr id="7" name="Rectangle 8"/>
          <p:cNvSpPr>
            <a:spLocks/>
          </p:cNvSpPr>
          <p:nvPr/>
        </p:nvSpPr>
        <p:spPr bwMode="auto">
          <a:xfrm>
            <a:off x="611560" y="1226368"/>
            <a:ext cx="8030279" cy="432048"/>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 Characteristics of the process</a:t>
            </a:r>
            <a:endParaRPr lang="en-I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89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8" name="Rectangle 4"/>
          <p:cNvSpPr>
            <a:spLocks noChangeArrowheads="1"/>
          </p:cNvSpPr>
          <p:nvPr/>
        </p:nvSpPr>
        <p:spPr bwMode="auto">
          <a:xfrm>
            <a:off x="480809" y="2791120"/>
            <a:ext cx="82296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lgn="ctr">
              <a:spcBef>
                <a:spcPct val="20000"/>
              </a:spcBef>
            </a:pPr>
            <a:r>
              <a:rPr lang="en-GB" sz="3500" b="1" spc="-71" dirty="0">
                <a:solidFill>
                  <a:srgbClr val="2A5494"/>
                </a:solidFill>
                <a:effectLst>
                  <a:outerShdw blurRad="38100" dist="38100" dir="2700000" algn="tl">
                    <a:srgbClr val="000000">
                      <a:alpha val="43137"/>
                    </a:srgbClr>
                  </a:outerShdw>
                </a:effectLst>
                <a:latin typeface="Arial" panose="020B0604020202020204" pitchFamily="34" charset="0"/>
                <a:ea typeface="Helvetica Neue UltraLight"/>
                <a:cs typeface="Arial" panose="020B0604020202020204" pitchFamily="34" charset="0"/>
              </a:rPr>
              <a:t>IP disputes suitable for mediation</a:t>
            </a:r>
          </a:p>
        </p:txBody>
      </p:sp>
      <p:sp>
        <p:nvSpPr>
          <p:cNvPr id="2" name="Slide Number Placeholder 1"/>
          <p:cNvSpPr>
            <a:spLocks noGrp="1"/>
          </p:cNvSpPr>
          <p:nvPr>
            <p:ph type="sldNum" sz="quarter" idx="12"/>
          </p:nvPr>
        </p:nvSpPr>
        <p:spPr/>
        <p:txBody>
          <a:bodyPr/>
          <a:lstStyle/>
          <a:p>
            <a:fld id="{15099678-90C1-44A2-9ED8-A08956F2D72C}" type="slidenum">
              <a:rPr lang="en-IE" smtClean="0"/>
              <a:pPr/>
              <a:t>19</a:t>
            </a:fld>
            <a:endParaRPr lang="en-IE"/>
          </a:p>
        </p:txBody>
      </p:sp>
    </p:spTree>
    <p:extLst>
      <p:ext uri="{BB962C8B-B14F-4D97-AF65-F5344CB8AC3E}">
        <p14:creationId xmlns:p14="http://schemas.microsoft.com/office/powerpoint/2010/main" val="318937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718185" y="980728"/>
            <a:ext cx="8030279" cy="360040"/>
          </a:xfrm>
          <a:prstGeom prst="rect">
            <a:avLst/>
          </a:prstGeom>
          <a:solidFill>
            <a:srgbClr val="183D8C"/>
          </a:solidFill>
          <a:ln>
            <a:noFill/>
          </a:ln>
          <a:extLst/>
        </p:spPr>
        <p:txBody>
          <a:bodyPr lIns="0" tIns="0" rIns="0" bIns="0" anchor="ctr"/>
          <a:lstStyle/>
          <a:p>
            <a:pPr marL="85725"/>
            <a:r>
              <a:rPr lang="en-IE" sz="2000" b="1" spc="-71" dirty="0" smtClean="0">
                <a:solidFill>
                  <a:srgbClr val="FFFCF6"/>
                </a:solidFill>
                <a:latin typeface="Arial"/>
                <a:ea typeface="Open Sans" panose="020B0606030504020204" pitchFamily="34" charset="0"/>
                <a:cs typeface="Arial"/>
              </a:rPr>
              <a:t>INTRODUCTION</a:t>
            </a:r>
            <a:endParaRPr lang="en-IE" sz="2000" b="1" dirty="0">
              <a:latin typeface="Arial"/>
              <a:ea typeface="Open Sans" panose="020B0606030504020204" pitchFamily="34" charset="0"/>
              <a:cs typeface="Arial"/>
            </a:endParaRPr>
          </a:p>
        </p:txBody>
      </p:sp>
      <p:sp>
        <p:nvSpPr>
          <p:cNvPr id="5" name="TextBox 4"/>
          <p:cNvSpPr txBox="1"/>
          <p:nvPr/>
        </p:nvSpPr>
        <p:spPr>
          <a:xfrm>
            <a:off x="676394" y="1628800"/>
            <a:ext cx="8030279" cy="4844839"/>
          </a:xfrm>
          <a:prstGeom prst="rect">
            <a:avLst/>
          </a:prstGeom>
          <a:noFill/>
        </p:spPr>
        <p:txBody>
          <a:bodyPr wrap="square" lIns="43105" tIns="21552" rIns="43105" bIns="21552">
            <a:spAutoFit/>
          </a:bodyPr>
          <a:lstStyle/>
          <a:p>
            <a:pPr marL="522900" indent="-342900" algn="just">
              <a:buFont typeface="Arial" panose="020B0604020202020204" pitchFamily="34" charset="0"/>
              <a:buChar char="•"/>
              <a:defRPr/>
            </a:pPr>
            <a:r>
              <a:rPr lang="en-IE" sz="2400" b="1" dirty="0" smtClean="0">
                <a:solidFill>
                  <a:schemeClr val="bg1">
                    <a:lumMod val="50000"/>
                  </a:schemeClr>
                </a:solidFill>
              </a:rPr>
              <a:t>Drastic </a:t>
            </a:r>
            <a:r>
              <a:rPr lang="en-IE" sz="2400" b="1" dirty="0">
                <a:solidFill>
                  <a:schemeClr val="bg1">
                    <a:lumMod val="50000"/>
                  </a:schemeClr>
                </a:solidFill>
              </a:rPr>
              <a:t>evolution: </a:t>
            </a:r>
            <a:r>
              <a:rPr lang="en-IE" sz="2400" dirty="0">
                <a:solidFill>
                  <a:schemeClr val="bg1">
                    <a:lumMod val="50000"/>
                  </a:schemeClr>
                </a:solidFill>
              </a:rPr>
              <a:t>1999 -&gt; 881 appeals were filed and 246 decisions taken; </a:t>
            </a:r>
            <a:r>
              <a:rPr lang="en-IE" sz="2400" dirty="0" smtClean="0">
                <a:solidFill>
                  <a:schemeClr val="bg1">
                    <a:lumMod val="50000"/>
                  </a:schemeClr>
                </a:solidFill>
              </a:rPr>
              <a:t>2016 </a:t>
            </a:r>
            <a:r>
              <a:rPr lang="en-IE" sz="2400" dirty="0">
                <a:solidFill>
                  <a:schemeClr val="bg1">
                    <a:lumMod val="50000"/>
                  </a:schemeClr>
                </a:solidFill>
              </a:rPr>
              <a:t>-&gt; </a:t>
            </a:r>
            <a:r>
              <a:rPr lang="es-ES" sz="2400" dirty="0">
                <a:solidFill>
                  <a:schemeClr val="bg1">
                    <a:lumMod val="50000"/>
                  </a:schemeClr>
                </a:solidFill>
              </a:rPr>
              <a:t>2 446 </a:t>
            </a:r>
            <a:r>
              <a:rPr lang="en-IE" sz="2400" dirty="0" smtClean="0">
                <a:solidFill>
                  <a:schemeClr val="bg1">
                    <a:lumMod val="50000"/>
                  </a:schemeClr>
                </a:solidFill>
              </a:rPr>
              <a:t>appeals </a:t>
            </a:r>
            <a:r>
              <a:rPr lang="en-IE" sz="2400" dirty="0">
                <a:solidFill>
                  <a:schemeClr val="bg1">
                    <a:lumMod val="50000"/>
                  </a:schemeClr>
                </a:solidFill>
              </a:rPr>
              <a:t>were filed and </a:t>
            </a:r>
            <a:r>
              <a:rPr lang="es-ES" sz="2400" dirty="0">
                <a:solidFill>
                  <a:schemeClr val="bg1">
                    <a:lumMod val="50000"/>
                  </a:schemeClr>
                </a:solidFill>
              </a:rPr>
              <a:t>2 884 </a:t>
            </a:r>
            <a:r>
              <a:rPr lang="en-IE" sz="2400" dirty="0" smtClean="0">
                <a:solidFill>
                  <a:schemeClr val="bg1">
                    <a:lumMod val="50000"/>
                  </a:schemeClr>
                </a:solidFill>
              </a:rPr>
              <a:t>decisions </a:t>
            </a:r>
            <a:r>
              <a:rPr lang="en-IE" sz="2400" dirty="0">
                <a:solidFill>
                  <a:schemeClr val="bg1">
                    <a:lumMod val="50000"/>
                  </a:schemeClr>
                </a:solidFill>
              </a:rPr>
              <a:t>taken by </a:t>
            </a:r>
            <a:r>
              <a:rPr lang="en-IE" sz="2400" dirty="0" smtClean="0">
                <a:solidFill>
                  <a:schemeClr val="bg1">
                    <a:lumMod val="50000"/>
                  </a:schemeClr>
                </a:solidFill>
              </a:rPr>
              <a:t>18 members.</a:t>
            </a:r>
          </a:p>
          <a:p>
            <a:pPr marL="180000" algn="just">
              <a:defRPr/>
            </a:pPr>
            <a:endParaRPr lang="en-IE" sz="2400" b="1" dirty="0" smtClean="0">
              <a:solidFill>
                <a:schemeClr val="bg1">
                  <a:lumMod val="50000"/>
                </a:schemeClr>
              </a:solidFill>
            </a:endParaRPr>
          </a:p>
          <a:p>
            <a:pPr marL="522900" indent="-342900" algn="just">
              <a:buFont typeface="Arial" panose="020B0604020202020204" pitchFamily="34" charset="0"/>
              <a:buChar char="•"/>
              <a:defRPr/>
            </a:pPr>
            <a:r>
              <a:rPr lang="en-IE" sz="2400" b="1" dirty="0">
                <a:solidFill>
                  <a:schemeClr val="bg1">
                    <a:lumMod val="50000"/>
                  </a:schemeClr>
                </a:solidFill>
              </a:rPr>
              <a:t>Boards’ mission: </a:t>
            </a:r>
            <a:r>
              <a:rPr lang="en-IE" sz="2400" dirty="0">
                <a:solidFill>
                  <a:schemeClr val="bg1">
                    <a:lumMod val="50000"/>
                  </a:schemeClr>
                </a:solidFill>
              </a:rPr>
              <a:t>to set the practice for </a:t>
            </a:r>
            <a:r>
              <a:rPr lang="en-IE" sz="2400" dirty="0" smtClean="0">
                <a:solidFill>
                  <a:schemeClr val="bg1">
                    <a:lumMod val="50000"/>
                  </a:schemeClr>
                </a:solidFill>
              </a:rPr>
              <a:t>EUIPO’s </a:t>
            </a:r>
            <a:r>
              <a:rPr lang="en-IE" sz="2400" dirty="0">
                <a:solidFill>
                  <a:schemeClr val="bg1">
                    <a:lumMod val="50000"/>
                  </a:schemeClr>
                </a:solidFill>
              </a:rPr>
              <a:t>first instance and serve as a reference point beyond the Office (nearly 90% of appeals are finally resolved by the Boards).</a:t>
            </a:r>
          </a:p>
          <a:p>
            <a:pPr marL="180000" algn="just">
              <a:defRPr/>
            </a:pPr>
            <a:endParaRPr lang="en-IE" sz="2400" b="1" dirty="0" smtClean="0">
              <a:solidFill>
                <a:schemeClr val="bg1">
                  <a:lumMod val="50000"/>
                </a:schemeClr>
              </a:solidFill>
            </a:endParaRPr>
          </a:p>
          <a:p>
            <a:pPr marL="522900" indent="-342900" algn="just">
              <a:buFont typeface="Arial" panose="020B0604020202020204" pitchFamily="34" charset="0"/>
              <a:buChar char="•"/>
              <a:defRPr/>
            </a:pPr>
            <a:r>
              <a:rPr lang="en-IE" sz="2400" b="1" dirty="0" smtClean="0">
                <a:solidFill>
                  <a:schemeClr val="bg1">
                    <a:lumMod val="50000"/>
                  </a:schemeClr>
                </a:solidFill>
              </a:rPr>
              <a:t>Maintaining </a:t>
            </a:r>
            <a:r>
              <a:rPr lang="en-IE" sz="2400" b="1" dirty="0">
                <a:solidFill>
                  <a:schemeClr val="bg1">
                    <a:lumMod val="50000"/>
                  </a:schemeClr>
                </a:solidFill>
              </a:rPr>
              <a:t>a first-rate track record: </a:t>
            </a:r>
            <a:r>
              <a:rPr lang="en-IE" sz="2400" dirty="0">
                <a:solidFill>
                  <a:schemeClr val="bg1">
                    <a:lumMod val="50000"/>
                  </a:schemeClr>
                </a:solidFill>
              </a:rPr>
              <a:t>over </a:t>
            </a:r>
            <a:r>
              <a:rPr lang="en-IE" sz="2400" dirty="0" smtClean="0">
                <a:solidFill>
                  <a:schemeClr val="bg1">
                    <a:lumMod val="50000"/>
                  </a:schemeClr>
                </a:solidFill>
              </a:rPr>
              <a:t>93% </a:t>
            </a:r>
            <a:r>
              <a:rPr lang="en-IE" sz="2400" dirty="0">
                <a:solidFill>
                  <a:schemeClr val="bg1">
                    <a:lumMod val="50000"/>
                  </a:schemeClr>
                </a:solidFill>
              </a:rPr>
              <a:t>of </a:t>
            </a:r>
            <a:r>
              <a:rPr lang="en-IE" sz="2400" i="1" dirty="0">
                <a:solidFill>
                  <a:schemeClr val="bg1">
                    <a:lumMod val="50000"/>
                  </a:schemeClr>
                </a:solidFill>
              </a:rPr>
              <a:t>ex </a:t>
            </a:r>
            <a:r>
              <a:rPr lang="en-IE" sz="2400" i="1" dirty="0" smtClean="0">
                <a:solidFill>
                  <a:schemeClr val="bg1">
                    <a:lumMod val="50000"/>
                  </a:schemeClr>
                </a:solidFill>
              </a:rPr>
              <a:t>parte</a:t>
            </a:r>
            <a:r>
              <a:rPr lang="en-IE" sz="2400" dirty="0" smtClean="0">
                <a:solidFill>
                  <a:schemeClr val="bg1">
                    <a:lumMod val="50000"/>
                  </a:schemeClr>
                </a:solidFill>
              </a:rPr>
              <a:t> </a:t>
            </a:r>
            <a:r>
              <a:rPr lang="en-IE" sz="2400" dirty="0">
                <a:solidFill>
                  <a:schemeClr val="bg1">
                    <a:lumMod val="50000"/>
                  </a:schemeClr>
                </a:solidFill>
              </a:rPr>
              <a:t>cases and </a:t>
            </a:r>
            <a:r>
              <a:rPr lang="en-IE" sz="2400" dirty="0" smtClean="0">
                <a:solidFill>
                  <a:schemeClr val="bg1">
                    <a:lumMod val="50000"/>
                  </a:schemeClr>
                </a:solidFill>
              </a:rPr>
              <a:t>77% </a:t>
            </a:r>
            <a:r>
              <a:rPr lang="en-IE" sz="2400" dirty="0">
                <a:solidFill>
                  <a:schemeClr val="bg1">
                    <a:lumMod val="50000"/>
                  </a:schemeClr>
                </a:solidFill>
              </a:rPr>
              <a:t>of </a:t>
            </a:r>
            <a:r>
              <a:rPr lang="en-IE" sz="2400" i="1" dirty="0">
                <a:solidFill>
                  <a:schemeClr val="bg1">
                    <a:lumMod val="50000"/>
                  </a:schemeClr>
                </a:solidFill>
              </a:rPr>
              <a:t>inter partes </a:t>
            </a:r>
            <a:r>
              <a:rPr lang="en-IE" sz="2400" dirty="0">
                <a:solidFill>
                  <a:schemeClr val="bg1">
                    <a:lumMod val="50000"/>
                  </a:schemeClr>
                </a:solidFill>
              </a:rPr>
              <a:t>Board decisions are confirmed by the General Court. </a:t>
            </a:r>
            <a:endParaRPr lang="en-IE" sz="2400" dirty="0" smtClean="0">
              <a:solidFill>
                <a:schemeClr val="bg1">
                  <a:lumMod val="50000"/>
                </a:schemeClr>
              </a:solidFill>
            </a:endParaRPr>
          </a:p>
          <a:p>
            <a:pPr marL="522900" indent="-342900" algn="just">
              <a:buFont typeface="Arial" panose="020B0604020202020204" pitchFamily="34" charset="0"/>
              <a:buChar char="•"/>
              <a:defRPr/>
            </a:pPr>
            <a:endParaRPr lang="en-IE" sz="2400" dirty="0">
              <a:solidFill>
                <a:schemeClr val="bg1">
                  <a:lumMod val="50000"/>
                </a:schemeClr>
              </a:solidFill>
            </a:endParaRPr>
          </a:p>
          <a:p>
            <a:pPr marL="522900" indent="-342900" algn="just">
              <a:buFont typeface="Arial" panose="020B0604020202020204" pitchFamily="34" charset="0"/>
              <a:buChar char="•"/>
              <a:defRPr/>
            </a:pPr>
            <a:r>
              <a:rPr lang="de-DE" sz="2400" b="1" dirty="0" smtClean="0">
                <a:solidFill>
                  <a:schemeClr val="bg1">
                    <a:lumMod val="50000"/>
                  </a:schemeClr>
                </a:solidFill>
              </a:rPr>
              <a:t>Long </a:t>
            </a:r>
            <a:r>
              <a:rPr lang="en-US" sz="2400" b="1" dirty="0" smtClean="0">
                <a:solidFill>
                  <a:schemeClr val="bg1">
                    <a:lumMod val="50000"/>
                  </a:schemeClr>
                </a:solidFill>
              </a:rPr>
              <a:t>lasting</a:t>
            </a:r>
            <a:r>
              <a:rPr lang="en-US" sz="2400" dirty="0" smtClean="0">
                <a:solidFill>
                  <a:schemeClr val="bg1">
                    <a:lumMod val="50000"/>
                  </a:schemeClr>
                </a:solidFill>
              </a:rPr>
              <a:t> appeal cases before the Boards</a:t>
            </a:r>
            <a:r>
              <a:rPr lang="de-DE" sz="2400" dirty="0" smtClean="0">
                <a:solidFill>
                  <a:schemeClr val="bg1">
                    <a:lumMod val="50000"/>
                  </a:schemeClr>
                </a:solidFill>
              </a:rPr>
              <a:t>.</a:t>
            </a:r>
            <a:endParaRPr lang="en-IE" sz="2400" dirty="0">
              <a:solidFill>
                <a:schemeClr val="bg1">
                  <a:lumMod val="50000"/>
                </a:schemeClr>
              </a:solidFill>
            </a:endParaRPr>
          </a:p>
        </p:txBody>
      </p:sp>
    </p:spTree>
    <p:extLst>
      <p:ext uri="{BB962C8B-B14F-4D97-AF65-F5344CB8AC3E}">
        <p14:creationId xmlns:p14="http://schemas.microsoft.com/office/powerpoint/2010/main" val="1573466888"/>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4294967295"/>
          </p:nvPr>
        </p:nvSpPr>
        <p:spPr>
          <a:xfrm>
            <a:off x="467544" y="2205038"/>
            <a:ext cx="8354194" cy="3816350"/>
          </a:xfrm>
        </p:spPr>
        <p:txBody>
          <a:bodyPr/>
          <a:lstStyle/>
          <a:p>
            <a:pPr algn="just">
              <a:lnSpc>
                <a:spcPct val="125000"/>
              </a:lnSpc>
            </a:pPr>
            <a:r>
              <a:rPr lang="en-IE" sz="2800" dirty="0">
                <a:latin typeface="Arial" panose="020B0604020202020204" pitchFamily="34" charset="0"/>
                <a:cs typeface="Arial" panose="020B0604020202020204" pitchFamily="34" charset="0"/>
              </a:rPr>
              <a:t>Trade mark oppositions on relative grounds.</a:t>
            </a:r>
          </a:p>
          <a:p>
            <a:pPr algn="just">
              <a:lnSpc>
                <a:spcPct val="125000"/>
              </a:lnSpc>
            </a:pPr>
            <a:r>
              <a:rPr lang="en-IE" sz="2800" dirty="0">
                <a:latin typeface="Arial" panose="020B0604020202020204" pitchFamily="34" charset="0"/>
                <a:cs typeface="Arial" panose="020B0604020202020204" pitchFamily="34" charset="0"/>
              </a:rPr>
              <a:t>Trade mark invalidation on relative grounds.</a:t>
            </a:r>
          </a:p>
          <a:p>
            <a:pPr algn="just"/>
            <a:r>
              <a:rPr lang="en-IE" sz="2800" dirty="0">
                <a:latin typeface="Arial" panose="020B0604020202020204" pitchFamily="34" charset="0"/>
                <a:cs typeface="Arial" panose="020B0604020202020204" pitchFamily="34" charset="0"/>
              </a:rPr>
              <a:t>Disputes over trade mark / designs ownership.</a:t>
            </a:r>
          </a:p>
          <a:p>
            <a:pPr algn="just">
              <a:lnSpc>
                <a:spcPct val="125000"/>
              </a:lnSpc>
            </a:pPr>
            <a:r>
              <a:rPr lang="en-IE" sz="2800" dirty="0">
                <a:latin typeface="Arial" panose="020B0604020202020204" pitchFamily="34" charset="0"/>
                <a:cs typeface="Arial" panose="020B0604020202020204" pitchFamily="34" charset="0"/>
              </a:rPr>
              <a:t>Disputes about the licensing of IP rights.</a:t>
            </a:r>
          </a:p>
          <a:p>
            <a:pPr algn="just"/>
            <a:r>
              <a:rPr lang="en-IE" sz="2800" dirty="0">
                <a:latin typeface="Arial" panose="020B0604020202020204" pitchFamily="34" charset="0"/>
                <a:cs typeface="Arial" panose="020B0604020202020204" pitchFamily="34" charset="0"/>
              </a:rPr>
              <a:t>Disputes concerning the infringement of IP rights.</a:t>
            </a:r>
          </a:p>
        </p:txBody>
      </p:sp>
      <p:sp>
        <p:nvSpPr>
          <p:cNvPr id="2" name="Slide Number Placeholder 1"/>
          <p:cNvSpPr>
            <a:spLocks noGrp="1"/>
          </p:cNvSpPr>
          <p:nvPr>
            <p:ph type="sldNum" sz="quarter" idx="12"/>
          </p:nvPr>
        </p:nvSpPr>
        <p:spPr/>
        <p:txBody>
          <a:bodyPr/>
          <a:lstStyle/>
          <a:p>
            <a:fld id="{AC181100-173E-47DF-9C61-3CC9AA55D74B}" type="slidenum">
              <a:rPr lang="en-IE" smtClean="0">
                <a:latin typeface="Arial" panose="020B0604020202020204" pitchFamily="34" charset="0"/>
                <a:cs typeface="Arial" panose="020B0604020202020204" pitchFamily="34" charset="0"/>
              </a:rPr>
              <a:pPr/>
              <a:t>20</a:t>
            </a:fld>
            <a:endParaRPr lang="en-IE">
              <a:latin typeface="Arial" panose="020B0604020202020204" pitchFamily="34" charset="0"/>
              <a:cs typeface="Arial" panose="020B0604020202020204" pitchFamily="34" charset="0"/>
            </a:endParaRPr>
          </a:p>
        </p:txBody>
      </p:sp>
      <p:sp>
        <p:nvSpPr>
          <p:cNvPr id="7" name="Rectangle 6"/>
          <p:cNvSpPr>
            <a:spLocks/>
          </p:cNvSpPr>
          <p:nvPr/>
        </p:nvSpPr>
        <p:spPr bwMode="auto">
          <a:xfrm>
            <a:off x="591015" y="1196752"/>
            <a:ext cx="8030279" cy="432048"/>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  IP disputes suitable for mediation</a:t>
            </a:r>
            <a:endParaRPr lang="en-I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71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Rectangle 3"/>
          <p:cNvSpPr>
            <a:spLocks noGrp="1" noChangeArrowheads="1"/>
          </p:cNvSpPr>
          <p:nvPr>
            <p:ph type="body" idx="1"/>
          </p:nvPr>
        </p:nvSpPr>
        <p:spPr>
          <a:xfrm>
            <a:off x="503285" y="2636912"/>
            <a:ext cx="8084889" cy="2869406"/>
          </a:xfrm>
        </p:spPr>
        <p:txBody>
          <a:bodyPr/>
          <a:lstStyle/>
          <a:p>
            <a:pPr marL="0" indent="0" algn="just">
              <a:buFontTx/>
              <a:buNone/>
            </a:pPr>
            <a:r>
              <a:rPr lang="en-GB" sz="2800" b="1" kern="1200" spc="-71" dirty="0">
                <a:solidFill>
                  <a:srgbClr val="15548D"/>
                </a:solidFill>
                <a:latin typeface="Arial" panose="020B0604020202020204" pitchFamily="34" charset="0"/>
                <a:cs typeface="Arial" panose="020B0604020202020204" pitchFamily="34" charset="0"/>
              </a:rPr>
              <a:t>Mediation </a:t>
            </a:r>
          </a:p>
          <a:p>
            <a:pPr marL="0" indent="0" algn="just">
              <a:buFontTx/>
              <a:buNone/>
            </a:pPr>
            <a:r>
              <a:rPr lang="en-GB" sz="2800" dirty="0">
                <a:latin typeface="Arial" panose="020B0604020202020204" pitchFamily="34" charset="0"/>
                <a:cs typeface="Arial" panose="020B0604020202020204" pitchFamily="34" charset="0"/>
              </a:rPr>
              <a:t>should not apply to rights and obligations on which the parties are not free to decide themselves under the relevant applicable law. </a:t>
            </a:r>
          </a:p>
        </p:txBody>
      </p:sp>
      <p:sp>
        <p:nvSpPr>
          <p:cNvPr id="2" name="Slide Number Placeholder 1"/>
          <p:cNvSpPr>
            <a:spLocks noGrp="1"/>
          </p:cNvSpPr>
          <p:nvPr>
            <p:ph type="sldNum" sz="quarter" idx="12"/>
          </p:nvPr>
        </p:nvSpPr>
        <p:spPr/>
        <p:txBody>
          <a:bodyPr/>
          <a:lstStyle/>
          <a:p>
            <a:fld id="{15099678-90C1-44A2-9ED8-A08956F2D72C}" type="slidenum">
              <a:rPr lang="en-IE" smtClean="0">
                <a:latin typeface="Arial" panose="020B0604020202020204" pitchFamily="34" charset="0"/>
                <a:cs typeface="Arial" panose="020B0604020202020204" pitchFamily="34" charset="0"/>
              </a:rPr>
              <a:pPr/>
              <a:t>21</a:t>
            </a:fld>
            <a:endParaRPr lang="en-IE">
              <a:latin typeface="Arial" panose="020B0604020202020204" pitchFamily="34" charset="0"/>
              <a:cs typeface="Arial" panose="020B0604020202020204" pitchFamily="34" charset="0"/>
            </a:endParaRPr>
          </a:p>
        </p:txBody>
      </p:sp>
      <p:sp>
        <p:nvSpPr>
          <p:cNvPr id="8" name="Rectangle 7"/>
          <p:cNvSpPr>
            <a:spLocks/>
          </p:cNvSpPr>
          <p:nvPr/>
        </p:nvSpPr>
        <p:spPr bwMode="auto">
          <a:xfrm>
            <a:off x="591015" y="1196752"/>
            <a:ext cx="8030279" cy="432048"/>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  IP disputes </a:t>
            </a:r>
            <a:r>
              <a:rPr lang="en-US" sz="2400" b="1" u="sng" spc="-71" dirty="0" smtClean="0">
                <a:solidFill>
                  <a:srgbClr val="FFFCF6"/>
                </a:solidFill>
                <a:latin typeface="Arial" panose="020B0604020202020204" pitchFamily="34" charset="0"/>
                <a:ea typeface="Helvetica Neue Light"/>
                <a:cs typeface="Arial" panose="020B0604020202020204" pitchFamily="34" charset="0"/>
                <a:sym typeface="Helvetica Neue Light"/>
              </a:rPr>
              <a:t>not</a:t>
            </a:r>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 suitable for mediation</a:t>
            </a:r>
            <a:endParaRPr lang="en-IE" sz="2400" dirty="0">
              <a:latin typeface="Arial" panose="020B0604020202020204" pitchFamily="34" charset="0"/>
              <a:cs typeface="Arial" panose="020B0604020202020204" pitchFamily="34" charset="0"/>
            </a:endParaRPr>
          </a:p>
        </p:txBody>
      </p:sp>
      <p:sp>
        <p:nvSpPr>
          <p:cNvPr id="6" name="Rectangle 5"/>
          <p:cNvSpPr>
            <a:spLocks/>
          </p:cNvSpPr>
          <p:nvPr/>
        </p:nvSpPr>
        <p:spPr bwMode="auto">
          <a:xfrm>
            <a:off x="683568" y="324930"/>
            <a:ext cx="8072070" cy="3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r>
              <a:rPr lang="en-IE" sz="1400" spc="-71" dirty="0" smtClean="0">
                <a:solidFill>
                  <a:schemeClr val="tx1">
                    <a:lumMod val="50000"/>
                    <a:lumOff val="50000"/>
                  </a:schemeClr>
                </a:solidFill>
                <a:latin typeface="Arial" panose="020B0604020202020204" pitchFamily="34" charset="0"/>
                <a:ea typeface="Open Sans Light" panose="020B0306030504020204" pitchFamily="34" charset="0"/>
                <a:cs typeface="Arial" panose="020B0604020202020204" pitchFamily="34" charset="0"/>
                <a:sym typeface="Helvetica Neue UltraLight"/>
              </a:rPr>
              <a:t>Directive 2008/52/EC of 21 May 2008 (Recital No 10)</a:t>
            </a:r>
            <a:endParaRPr lang="en-US" sz="1400" spc="-71" dirty="0">
              <a:solidFill>
                <a:schemeClr val="tx1">
                  <a:lumMod val="50000"/>
                  <a:lumOff val="50000"/>
                </a:schemeClr>
              </a:solidFill>
              <a:latin typeface="Arial" panose="020B0604020202020204" pitchFamily="34" charset="0"/>
              <a:ea typeface="Open Sans Light" panose="020B0306030504020204" pitchFamily="34" charset="0"/>
              <a:cs typeface="Arial" panose="020B0604020202020204" pitchFamily="34" charset="0"/>
              <a:sym typeface="Helvetica Neue UltraLight"/>
            </a:endParaRPr>
          </a:p>
        </p:txBody>
      </p:sp>
    </p:spTree>
    <p:extLst>
      <p:ext uri="{BB962C8B-B14F-4D97-AF65-F5344CB8AC3E}">
        <p14:creationId xmlns:p14="http://schemas.microsoft.com/office/powerpoint/2010/main" val="216072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body" idx="4294967295"/>
          </p:nvPr>
        </p:nvSpPr>
        <p:spPr>
          <a:xfrm>
            <a:off x="611560" y="2636838"/>
            <a:ext cx="8137153" cy="3313112"/>
          </a:xfrm>
        </p:spPr>
        <p:txBody>
          <a:bodyPr/>
          <a:lstStyle/>
          <a:p>
            <a:pPr algn="just">
              <a:lnSpc>
                <a:spcPct val="80000"/>
              </a:lnSpc>
            </a:pPr>
            <a:r>
              <a:rPr lang="en-IE" sz="2800" dirty="0">
                <a:latin typeface="Arial" panose="020B0604020202020204" pitchFamily="34" charset="0"/>
                <a:cs typeface="Arial" panose="020B0604020202020204" pitchFamily="34" charset="0"/>
              </a:rPr>
              <a:t>Where trade mark disputes concern the distinctiveness of the mark.</a:t>
            </a:r>
          </a:p>
          <a:p>
            <a:pPr algn="just">
              <a:lnSpc>
                <a:spcPct val="80000"/>
              </a:lnSpc>
            </a:pPr>
            <a:endParaRPr lang="en-IE" sz="2800" dirty="0">
              <a:latin typeface="Arial" panose="020B0604020202020204" pitchFamily="34" charset="0"/>
              <a:cs typeface="Arial" panose="020B0604020202020204" pitchFamily="34" charset="0"/>
            </a:endParaRPr>
          </a:p>
          <a:p>
            <a:pPr algn="just">
              <a:lnSpc>
                <a:spcPct val="80000"/>
              </a:lnSpc>
            </a:pPr>
            <a:r>
              <a:rPr lang="en-IE" sz="2800" dirty="0">
                <a:latin typeface="Arial" panose="020B0604020202020204" pitchFamily="34" charset="0"/>
                <a:cs typeface="Arial" panose="020B0604020202020204" pitchFamily="34" charset="0"/>
              </a:rPr>
              <a:t>Where the disputes are ex parte in general. </a:t>
            </a:r>
          </a:p>
          <a:p>
            <a:pPr algn="just">
              <a:lnSpc>
                <a:spcPct val="80000"/>
              </a:lnSpc>
            </a:pPr>
            <a:endParaRPr lang="en-IE" sz="2800" dirty="0">
              <a:latin typeface="Arial" panose="020B0604020202020204" pitchFamily="34" charset="0"/>
              <a:cs typeface="Arial" panose="020B0604020202020204" pitchFamily="34" charset="0"/>
            </a:endParaRPr>
          </a:p>
          <a:p>
            <a:pPr algn="just">
              <a:lnSpc>
                <a:spcPct val="80000"/>
              </a:lnSpc>
            </a:pPr>
            <a:r>
              <a:rPr lang="en-IE" sz="2800" dirty="0">
                <a:latin typeface="Arial" panose="020B0604020202020204" pitchFamily="34" charset="0"/>
                <a:cs typeface="Arial" panose="020B0604020202020204" pitchFamily="34" charset="0"/>
              </a:rPr>
              <a:t>Where invalidation proceedings address absolute grounds.</a:t>
            </a:r>
            <a:r>
              <a:rPr lang="en-GB" sz="2800" dirty="0">
                <a:latin typeface="Arial" panose="020B0604020202020204" pitchFamily="34" charset="0"/>
                <a:cs typeface="Arial" panose="020B0604020202020204" pitchFamily="34" charset="0"/>
              </a:rPr>
              <a:t>	</a:t>
            </a:r>
            <a:endParaRPr lang="en-IE"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C181100-173E-47DF-9C61-3CC9AA55D74B}" type="slidenum">
              <a:rPr lang="en-IE" smtClean="0">
                <a:latin typeface="Arial" panose="020B0604020202020204" pitchFamily="34" charset="0"/>
                <a:cs typeface="Arial" panose="020B0604020202020204" pitchFamily="34" charset="0"/>
              </a:rPr>
              <a:pPr/>
              <a:t>22</a:t>
            </a:fld>
            <a:endParaRPr lang="en-IE">
              <a:latin typeface="Arial" panose="020B0604020202020204" pitchFamily="34" charset="0"/>
              <a:cs typeface="Arial" panose="020B0604020202020204" pitchFamily="34" charset="0"/>
            </a:endParaRPr>
          </a:p>
        </p:txBody>
      </p:sp>
      <p:sp>
        <p:nvSpPr>
          <p:cNvPr id="7" name="Rectangle 6"/>
          <p:cNvSpPr>
            <a:spLocks/>
          </p:cNvSpPr>
          <p:nvPr/>
        </p:nvSpPr>
        <p:spPr bwMode="auto">
          <a:xfrm>
            <a:off x="591015" y="1196752"/>
            <a:ext cx="8030279" cy="432048"/>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  IP disputes </a:t>
            </a:r>
            <a:r>
              <a:rPr lang="en-US" sz="2400" b="1" u="sng" spc="-71" dirty="0" smtClean="0">
                <a:solidFill>
                  <a:srgbClr val="FFFCF6"/>
                </a:solidFill>
                <a:latin typeface="Arial" panose="020B0604020202020204" pitchFamily="34" charset="0"/>
                <a:ea typeface="Helvetica Neue Light"/>
                <a:cs typeface="Arial" panose="020B0604020202020204" pitchFamily="34" charset="0"/>
                <a:sym typeface="Helvetica Neue Light"/>
              </a:rPr>
              <a:t>not</a:t>
            </a:r>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 suitable for mediation</a:t>
            </a:r>
            <a:endParaRPr lang="en-I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56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1054" y="1988840"/>
            <a:ext cx="7943743" cy="4136953"/>
          </a:xfrm>
          <a:prstGeom prst="rect">
            <a:avLst/>
          </a:prstGeom>
          <a:noFill/>
        </p:spPr>
        <p:txBody>
          <a:bodyPr wrap="square" lIns="43105" tIns="21552" rIns="43105" bIns="21552">
            <a:spAutoFit/>
          </a:bodyPr>
          <a:lstStyle/>
          <a:p>
            <a:pPr algn="just">
              <a:defRPr/>
            </a:pPr>
            <a:r>
              <a:rPr lang="en-IE" sz="1900" b="1" dirty="0">
                <a:solidFill>
                  <a:schemeClr val="bg1">
                    <a:lumMod val="50000"/>
                  </a:schemeClr>
                </a:solidFill>
              </a:rPr>
              <a:t>Identical or similar </a:t>
            </a:r>
            <a:r>
              <a:rPr lang="en-IE" sz="1900" b="1" dirty="0">
                <a:solidFill>
                  <a:schemeClr val="bg1">
                    <a:lumMod val="50000"/>
                  </a:schemeClr>
                </a:solidFill>
                <a:latin typeface="Arial" panose="020B0604020202020204" pitchFamily="34" charset="0"/>
                <a:cs typeface="Arial" panose="020B0604020202020204" pitchFamily="34" charset="0"/>
              </a:rPr>
              <a:t>proceedings</a:t>
            </a:r>
            <a:r>
              <a:rPr lang="en-IE" sz="1900" b="1" dirty="0">
                <a:solidFill>
                  <a:schemeClr val="bg1">
                    <a:lumMod val="50000"/>
                  </a:schemeClr>
                </a:solidFill>
              </a:rPr>
              <a:t> in other countries (national/EU/worldwide).</a:t>
            </a:r>
          </a:p>
          <a:p>
            <a:pPr algn="just">
              <a:defRPr/>
            </a:pPr>
            <a:endParaRPr lang="en-IE" sz="1900" b="1" dirty="0">
              <a:solidFill>
                <a:schemeClr val="bg1">
                  <a:lumMod val="50000"/>
                </a:schemeClr>
              </a:solidFill>
            </a:endParaRPr>
          </a:p>
          <a:p>
            <a:pPr algn="just">
              <a:defRPr/>
            </a:pPr>
            <a:r>
              <a:rPr lang="en-IE" sz="1900" b="1" dirty="0">
                <a:solidFill>
                  <a:schemeClr val="bg1">
                    <a:lumMod val="50000"/>
                  </a:schemeClr>
                </a:solidFill>
              </a:rPr>
              <a:t>Conflicts between the same parties but with regard to other IP rights: patents, designs, copyright, domain names, etc.</a:t>
            </a:r>
          </a:p>
          <a:p>
            <a:pPr algn="just">
              <a:defRPr/>
            </a:pPr>
            <a:endParaRPr lang="en-IE" sz="1900" b="1" dirty="0">
              <a:solidFill>
                <a:schemeClr val="bg1">
                  <a:lumMod val="50000"/>
                </a:schemeClr>
              </a:solidFill>
            </a:endParaRPr>
          </a:p>
          <a:p>
            <a:pPr algn="just">
              <a:defRPr/>
            </a:pPr>
            <a:r>
              <a:rPr lang="en-IE" sz="1900" b="1" dirty="0">
                <a:solidFill>
                  <a:schemeClr val="bg1">
                    <a:lumMod val="50000"/>
                  </a:schemeClr>
                </a:solidFill>
              </a:rPr>
              <a:t>Longstanding relations between the parties: licensee – licensor; agent/representative – trade mark owner, manager – company owner, family relations, etc.</a:t>
            </a:r>
          </a:p>
          <a:p>
            <a:pPr algn="just">
              <a:defRPr/>
            </a:pPr>
            <a:endParaRPr lang="en-IE" sz="1900" b="1" dirty="0">
              <a:solidFill>
                <a:schemeClr val="bg1">
                  <a:lumMod val="50000"/>
                </a:schemeClr>
              </a:solidFill>
            </a:endParaRPr>
          </a:p>
          <a:p>
            <a:pPr algn="just">
              <a:defRPr/>
            </a:pPr>
            <a:r>
              <a:rPr lang="en-IE" sz="1900" b="1" dirty="0">
                <a:solidFill>
                  <a:schemeClr val="bg1">
                    <a:lumMod val="50000"/>
                  </a:schemeClr>
                </a:solidFill>
              </a:rPr>
              <a:t>Parties </a:t>
            </a:r>
            <a:r>
              <a:rPr lang="en-IE" sz="1900" b="1" dirty="0" smtClean="0">
                <a:solidFill>
                  <a:schemeClr val="bg1">
                    <a:lumMod val="50000"/>
                  </a:schemeClr>
                </a:solidFill>
              </a:rPr>
              <a:t>have </a:t>
            </a:r>
            <a:r>
              <a:rPr lang="en-IE" sz="1900" b="1" dirty="0">
                <a:solidFill>
                  <a:schemeClr val="bg1">
                    <a:lumMod val="50000"/>
                  </a:schemeClr>
                </a:solidFill>
              </a:rPr>
              <a:t>already negotiated but without success.</a:t>
            </a:r>
          </a:p>
          <a:p>
            <a:pPr algn="just">
              <a:defRPr/>
            </a:pPr>
            <a:endParaRPr lang="en-IE" sz="1900" b="1" dirty="0">
              <a:solidFill>
                <a:schemeClr val="bg1">
                  <a:lumMod val="50000"/>
                </a:schemeClr>
              </a:solidFill>
            </a:endParaRPr>
          </a:p>
          <a:p>
            <a:pPr algn="just">
              <a:defRPr/>
            </a:pPr>
            <a:r>
              <a:rPr lang="en-IE" sz="1900" b="1" dirty="0">
                <a:solidFill>
                  <a:schemeClr val="bg1">
                    <a:lumMod val="50000"/>
                  </a:schemeClr>
                </a:solidFill>
              </a:rPr>
              <a:t>Each party has strong and weak legal points. </a:t>
            </a:r>
          </a:p>
          <a:p>
            <a:pPr algn="just">
              <a:defRPr/>
            </a:pPr>
            <a:endParaRPr lang="en-IE" sz="1900" b="1" dirty="0">
              <a:solidFill>
                <a:schemeClr val="bg1">
                  <a:lumMod val="50000"/>
                </a:schemeClr>
              </a:solidFill>
            </a:endParaRPr>
          </a:p>
          <a:p>
            <a:pPr algn="just">
              <a:defRPr/>
            </a:pPr>
            <a:r>
              <a:rPr lang="en-IE" sz="1900" b="1" dirty="0">
                <a:solidFill>
                  <a:schemeClr val="bg1">
                    <a:lumMod val="50000"/>
                  </a:schemeClr>
                </a:solidFill>
              </a:rPr>
              <a:t>Parties are doing business in </a:t>
            </a:r>
            <a:r>
              <a:rPr lang="en-IE" sz="1900" b="1" dirty="0" smtClean="0">
                <a:solidFill>
                  <a:schemeClr val="bg1">
                    <a:lumMod val="50000"/>
                  </a:schemeClr>
                </a:solidFill>
              </a:rPr>
              <a:t>distinct areas</a:t>
            </a:r>
            <a:r>
              <a:rPr lang="en-IE" sz="1900" b="1" dirty="0">
                <a:solidFill>
                  <a:schemeClr val="bg1">
                    <a:lumMod val="50000"/>
                  </a:schemeClr>
                </a:solidFill>
              </a:rPr>
              <a:t>.</a:t>
            </a:r>
          </a:p>
        </p:txBody>
      </p:sp>
      <p:sp>
        <p:nvSpPr>
          <p:cNvPr id="5" name="Rectangle 8"/>
          <p:cNvSpPr>
            <a:spLocks/>
          </p:cNvSpPr>
          <p:nvPr/>
        </p:nvSpPr>
        <p:spPr bwMode="auto">
          <a:xfrm>
            <a:off x="718185" y="1344453"/>
            <a:ext cx="8030279" cy="440055"/>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IE">
              <a:latin typeface="Arial Narrow" pitchFamily="34" charset="0"/>
            </a:endParaRPr>
          </a:p>
        </p:txBody>
      </p:sp>
      <p:sp>
        <p:nvSpPr>
          <p:cNvPr id="6" name="Rectangle 5"/>
          <p:cNvSpPr>
            <a:spLocks/>
          </p:cNvSpPr>
          <p:nvPr/>
        </p:nvSpPr>
        <p:spPr bwMode="auto">
          <a:xfrm>
            <a:off x="811054" y="1351596"/>
            <a:ext cx="6085999" cy="3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defRPr/>
            </a:pPr>
            <a:r>
              <a:rPr lang="en-US" sz="2400" b="1" spc="-71" dirty="0" smtClean="0">
                <a:solidFill>
                  <a:srgbClr val="FFFCF6"/>
                </a:solidFill>
                <a:latin typeface="Arial" panose="020B0604020202020204" pitchFamily="34" charset="0"/>
                <a:ea typeface="Helvetica Neue Light"/>
                <a:cs typeface="Arial" panose="020B0604020202020204" pitchFamily="34" charset="0"/>
                <a:sym typeface="Helvetica Neue Light"/>
              </a:rPr>
              <a:t>Mediation checklist</a:t>
            </a:r>
            <a:endParaRPr lang="en-US" sz="2400" b="1" spc="-71" dirty="0">
              <a:solidFill>
                <a:srgbClr val="FFFCF6"/>
              </a:solidFill>
              <a:latin typeface="Arial" panose="020B0604020202020204" pitchFamily="34" charset="0"/>
              <a:ea typeface="Helvetica Neue Light"/>
              <a:cs typeface="Arial" panose="020B0604020202020204" pitchFamily="34" charset="0"/>
              <a:sym typeface="Helvetica Neue Light"/>
            </a:endParaRPr>
          </a:p>
        </p:txBody>
      </p:sp>
      <p:sp>
        <p:nvSpPr>
          <p:cNvPr id="2" name="Slide Number Placeholder 1"/>
          <p:cNvSpPr>
            <a:spLocks noGrp="1"/>
          </p:cNvSpPr>
          <p:nvPr>
            <p:ph type="sldNum" sz="quarter" idx="12"/>
          </p:nvPr>
        </p:nvSpPr>
        <p:spPr/>
        <p:txBody>
          <a:bodyPr/>
          <a:lstStyle/>
          <a:p>
            <a:fld id="{A60600B5-A75E-44EF-8FB8-2BE108060FF2}" type="slidenum">
              <a:rPr lang="en-IE" smtClean="0"/>
              <a:pPr/>
              <a:t>23</a:t>
            </a:fld>
            <a:endParaRPr lang="en-IE"/>
          </a:p>
        </p:txBody>
      </p:sp>
    </p:spTree>
    <p:extLst>
      <p:ext uri="{BB962C8B-B14F-4D97-AF65-F5344CB8AC3E}">
        <p14:creationId xmlns:p14="http://schemas.microsoft.com/office/powerpoint/2010/main" val="6351565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191918"/>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718185" y="980728"/>
            <a:ext cx="8030279" cy="360040"/>
          </a:xfrm>
          <a:prstGeom prst="rect">
            <a:avLst/>
          </a:prstGeom>
          <a:solidFill>
            <a:srgbClr val="183D8C"/>
          </a:solidFill>
          <a:ln>
            <a:noFill/>
          </a:ln>
          <a:extLst/>
        </p:spPr>
        <p:txBody>
          <a:bodyPr lIns="0" tIns="0" rIns="0" bIns="0" anchor="ctr"/>
          <a:lstStyle/>
          <a:p>
            <a:pPr marL="85725"/>
            <a:r>
              <a:rPr lang="en-IE" sz="2000" b="1" spc="-71" dirty="0" smtClean="0">
                <a:solidFill>
                  <a:srgbClr val="FFFCF6"/>
                </a:solidFill>
                <a:latin typeface="Arial"/>
                <a:ea typeface="Open Sans" panose="020B0606030504020204" pitchFamily="34" charset="0"/>
                <a:cs typeface="Arial"/>
              </a:rPr>
              <a:t>INTRODUCTION</a:t>
            </a:r>
            <a:endParaRPr lang="en-IE" sz="2000" b="1" dirty="0">
              <a:latin typeface="Arial"/>
              <a:ea typeface="Open Sans" panose="020B0606030504020204" pitchFamily="34" charset="0"/>
              <a:cs typeface="Arial"/>
            </a:endParaRPr>
          </a:p>
        </p:txBody>
      </p:sp>
      <p:sp>
        <p:nvSpPr>
          <p:cNvPr id="5" name="TextBox 4"/>
          <p:cNvSpPr txBox="1"/>
          <p:nvPr/>
        </p:nvSpPr>
        <p:spPr>
          <a:xfrm>
            <a:off x="676395" y="1791647"/>
            <a:ext cx="8030279" cy="4937172"/>
          </a:xfrm>
          <a:prstGeom prst="rect">
            <a:avLst/>
          </a:prstGeom>
          <a:noFill/>
        </p:spPr>
        <p:txBody>
          <a:bodyPr wrap="square" lIns="43105" tIns="21552" rIns="43105" bIns="21552">
            <a:spAutoFit/>
          </a:bodyPr>
          <a:lstStyle/>
          <a:p>
            <a:pPr>
              <a:spcBef>
                <a:spcPct val="0"/>
              </a:spcBef>
              <a:buFont typeface="Arial" panose="020B0604020202020204" pitchFamily="34" charset="0"/>
              <a:buChar char="•"/>
            </a:pPr>
            <a:r>
              <a:rPr lang="en-US" sz="2000" b="1" dirty="0">
                <a:solidFill>
                  <a:srgbClr val="003964"/>
                </a:solidFill>
                <a:latin typeface="Arial Narrow" pitchFamily="34" charset="0"/>
                <a:cs typeface="Arial" pitchFamily="34" charset="0"/>
              </a:rPr>
              <a:t>BABY-DRY: 21 years </a:t>
            </a:r>
          </a:p>
          <a:p>
            <a:pPr>
              <a:spcBef>
                <a:spcPct val="0"/>
              </a:spcBef>
            </a:pPr>
            <a:r>
              <a:rPr lang="en-US" b="1" dirty="0">
                <a:solidFill>
                  <a:srgbClr val="003964"/>
                </a:solidFill>
                <a:latin typeface="Arial Narrow" pitchFamily="34" charset="0"/>
                <a:cs typeface="Arial" pitchFamily="34" charset="0"/>
              </a:rPr>
              <a:t>Trade mark filed in 1996 , case still pending at the Boards</a:t>
            </a:r>
          </a:p>
          <a:p>
            <a:pPr>
              <a:spcBef>
                <a:spcPct val="0"/>
              </a:spcBef>
            </a:pPr>
            <a:endParaRPr lang="en-US" sz="2800" b="1" dirty="0">
              <a:solidFill>
                <a:srgbClr val="003964"/>
              </a:solidFill>
              <a:latin typeface="Arial Narrow" pitchFamily="34" charset="0"/>
              <a:cs typeface="Arial" pitchFamily="34" charset="0"/>
            </a:endParaRPr>
          </a:p>
          <a:p>
            <a:pPr>
              <a:spcBef>
                <a:spcPct val="0"/>
              </a:spcBef>
              <a:buFont typeface="Arial" panose="020B0604020202020204" pitchFamily="34" charset="0"/>
              <a:buChar char="•"/>
            </a:pPr>
            <a:r>
              <a:rPr lang="en-US" sz="2000" b="1" dirty="0">
                <a:solidFill>
                  <a:srgbClr val="003964"/>
                </a:solidFill>
                <a:latin typeface="Arial Narrow" pitchFamily="34" charset="0"/>
                <a:cs typeface="Arial" pitchFamily="34" charset="0"/>
              </a:rPr>
              <a:t>FREIXENET: 16 years</a:t>
            </a:r>
          </a:p>
          <a:p>
            <a:pPr>
              <a:spcBef>
                <a:spcPct val="0"/>
              </a:spcBef>
            </a:pPr>
            <a:r>
              <a:rPr lang="en-US" sz="1600" b="1" dirty="0">
                <a:solidFill>
                  <a:srgbClr val="003964"/>
                </a:solidFill>
                <a:latin typeface="Arial Narrow" pitchFamily="34" charset="0"/>
                <a:cs typeface="Arial" pitchFamily="34" charset="0"/>
              </a:rPr>
              <a:t>Trade mark filed in 1996 and registered in 2012</a:t>
            </a:r>
          </a:p>
          <a:p>
            <a:pPr>
              <a:spcBef>
                <a:spcPct val="0"/>
              </a:spcBef>
            </a:pPr>
            <a:endParaRPr lang="en-US" sz="2400" b="1" dirty="0">
              <a:solidFill>
                <a:srgbClr val="003964"/>
              </a:solidFill>
              <a:latin typeface="Arial Narrow" pitchFamily="34" charset="0"/>
              <a:cs typeface="Arial" pitchFamily="34" charset="0"/>
            </a:endParaRPr>
          </a:p>
          <a:p>
            <a:pPr>
              <a:spcBef>
                <a:spcPct val="0"/>
              </a:spcBef>
              <a:buFont typeface="Arial" panose="020B0604020202020204" pitchFamily="34" charset="0"/>
              <a:buChar char="•"/>
            </a:pPr>
            <a:r>
              <a:rPr lang="en-US" sz="2000" b="1" dirty="0">
                <a:solidFill>
                  <a:srgbClr val="003964"/>
                </a:solidFill>
                <a:latin typeface="Arial Narrow" pitchFamily="34" charset="0"/>
                <a:cs typeface="Arial" pitchFamily="34" charset="0"/>
              </a:rPr>
              <a:t>ARCOL/CAPOL: 14 years</a:t>
            </a:r>
          </a:p>
          <a:p>
            <a:pPr>
              <a:spcBef>
                <a:spcPct val="0"/>
              </a:spcBef>
            </a:pPr>
            <a:r>
              <a:rPr lang="en-US" b="1" dirty="0">
                <a:solidFill>
                  <a:srgbClr val="003964"/>
                </a:solidFill>
                <a:latin typeface="Arial Narrow" pitchFamily="34" charset="0"/>
                <a:cs typeface="Arial" pitchFamily="34" charset="0"/>
              </a:rPr>
              <a:t>Trade mark filed in 1996 and registered in 2010</a:t>
            </a:r>
          </a:p>
          <a:p>
            <a:pPr>
              <a:spcBef>
                <a:spcPct val="0"/>
              </a:spcBef>
            </a:pPr>
            <a:endParaRPr lang="en-US" sz="2400" b="1" dirty="0">
              <a:solidFill>
                <a:srgbClr val="003964"/>
              </a:solidFill>
              <a:latin typeface="Arial Narrow" pitchFamily="34" charset="0"/>
              <a:cs typeface="Arial" pitchFamily="34" charset="0"/>
            </a:endParaRPr>
          </a:p>
          <a:p>
            <a:pPr>
              <a:spcBef>
                <a:spcPct val="0"/>
              </a:spcBef>
              <a:buFont typeface="Arial" panose="020B0604020202020204" pitchFamily="34" charset="0"/>
              <a:buChar char="•"/>
            </a:pPr>
            <a:r>
              <a:rPr lang="en-US" sz="2000" b="1" dirty="0">
                <a:solidFill>
                  <a:srgbClr val="003964"/>
                </a:solidFill>
                <a:latin typeface="Arial Narrow" pitchFamily="34" charset="0"/>
                <a:cs typeface="Arial" pitchFamily="34" charset="0"/>
              </a:rPr>
              <a:t>Peek &amp; </a:t>
            </a:r>
            <a:r>
              <a:rPr lang="en-US" sz="2000" b="1" dirty="0" err="1">
                <a:solidFill>
                  <a:srgbClr val="003964"/>
                </a:solidFill>
                <a:latin typeface="Arial Narrow" pitchFamily="34" charset="0"/>
                <a:cs typeface="Arial" pitchFamily="34" charset="0"/>
              </a:rPr>
              <a:t>Cloppenburg</a:t>
            </a:r>
            <a:r>
              <a:rPr lang="en-US" sz="2000" b="1" dirty="0">
                <a:solidFill>
                  <a:srgbClr val="003964"/>
                </a:solidFill>
                <a:latin typeface="Arial Narrow" pitchFamily="34" charset="0"/>
                <a:cs typeface="Arial" pitchFamily="34" charset="0"/>
              </a:rPr>
              <a:t>: 14 years</a:t>
            </a:r>
          </a:p>
          <a:p>
            <a:pPr>
              <a:spcBef>
                <a:spcPct val="0"/>
              </a:spcBef>
            </a:pPr>
            <a:r>
              <a:rPr lang="en-US" b="1" dirty="0">
                <a:solidFill>
                  <a:srgbClr val="003964"/>
                </a:solidFill>
                <a:latin typeface="Arial Narrow" pitchFamily="34" charset="0"/>
                <a:cs typeface="Arial" pitchFamily="34" charset="0"/>
              </a:rPr>
              <a:t>Trade marks filed in 2000, last judgment in 2014</a:t>
            </a:r>
          </a:p>
          <a:p>
            <a:pPr>
              <a:spcBef>
                <a:spcPct val="0"/>
              </a:spcBef>
            </a:pPr>
            <a:endParaRPr lang="en-US" sz="2400" b="1" dirty="0">
              <a:solidFill>
                <a:srgbClr val="003964"/>
              </a:solidFill>
              <a:latin typeface="Arial Narrow" pitchFamily="34" charset="0"/>
              <a:cs typeface="Arial" pitchFamily="34" charset="0"/>
            </a:endParaRPr>
          </a:p>
          <a:p>
            <a:pPr>
              <a:spcBef>
                <a:spcPct val="0"/>
              </a:spcBef>
              <a:buFont typeface="Arial" panose="020B0604020202020204" pitchFamily="34" charset="0"/>
              <a:buChar char="•"/>
            </a:pPr>
            <a:r>
              <a:rPr lang="en-US" sz="2000" b="1" dirty="0" err="1">
                <a:solidFill>
                  <a:srgbClr val="003964"/>
                </a:solidFill>
                <a:latin typeface="Arial Narrow" pitchFamily="34" charset="0"/>
                <a:cs typeface="Arial" pitchFamily="34" charset="0"/>
              </a:rPr>
              <a:t>BasmaLi</a:t>
            </a:r>
            <a:r>
              <a:rPr lang="en-US" sz="2000" b="1" dirty="0">
                <a:solidFill>
                  <a:srgbClr val="003964"/>
                </a:solidFill>
                <a:latin typeface="Arial Narrow" pitchFamily="34" charset="0"/>
                <a:cs typeface="Arial" pitchFamily="34" charset="0"/>
              </a:rPr>
              <a:t>/BASMATI: 13 years</a:t>
            </a:r>
          </a:p>
          <a:p>
            <a:pPr>
              <a:spcBef>
                <a:spcPct val="0"/>
              </a:spcBef>
            </a:pPr>
            <a:r>
              <a:rPr lang="en-US" b="1" dirty="0">
                <a:solidFill>
                  <a:srgbClr val="003964"/>
                </a:solidFill>
                <a:latin typeface="Arial Narrow" pitchFamily="34" charset="0"/>
                <a:cs typeface="Arial" pitchFamily="34" charset="0"/>
              </a:rPr>
              <a:t>Trade mark filed in 2003, application withdrawn in 2016</a:t>
            </a:r>
          </a:p>
          <a:p>
            <a:pPr marL="522900" indent="-342900" algn="just">
              <a:buFont typeface="Arial" panose="020B0604020202020204" pitchFamily="34" charset="0"/>
              <a:buChar char="•"/>
              <a:defRPr/>
            </a:pPr>
            <a:endParaRPr lang="en-IE" sz="2400" dirty="0">
              <a:solidFill>
                <a:schemeClr val="bg1">
                  <a:lumMod val="50000"/>
                </a:schemeClr>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588040" y="1975383"/>
            <a:ext cx="1061720" cy="363220"/>
          </a:xfrm>
          <a:prstGeom prst="rect">
            <a:avLst/>
          </a:prstGeom>
          <a:noFill/>
          <a:ln>
            <a:noFill/>
          </a:ln>
        </p:spPr>
      </p:pic>
      <p:pic>
        <p:nvPicPr>
          <p:cNvPr id="7" name="Picture 6" descr="https://euipo.europa.eu/copla/image/CJ4JX4FZVCC523YA2TMALSKFLEOMOUMVZX4UWAVIZL5YQZE3M77J2VEYIR4W5IIQLSFNDOSDCDQA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040" y="2597467"/>
            <a:ext cx="792271" cy="1119566"/>
          </a:xfrm>
          <a:prstGeom prst="rect">
            <a:avLst/>
          </a:prstGeom>
          <a:noFill/>
          <a:ln>
            <a:noFill/>
          </a:ln>
        </p:spPr>
      </p:pic>
    </p:spTree>
    <p:extLst>
      <p:ext uri="{BB962C8B-B14F-4D97-AF65-F5344CB8AC3E}">
        <p14:creationId xmlns:p14="http://schemas.microsoft.com/office/powerpoint/2010/main" val="2823109718"/>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52736"/>
            <a:ext cx="8229600" cy="5073427"/>
          </a:xfrm>
        </p:spPr>
        <p:txBody>
          <a:bodyPr/>
          <a:lstStyle/>
          <a:p>
            <a:pPr lvl="0" fontAlgn="base">
              <a:spcBef>
                <a:spcPct val="0"/>
              </a:spcBef>
              <a:spcAft>
                <a:spcPct val="0"/>
              </a:spcAft>
            </a:pPr>
            <a:r>
              <a:rPr lang="en-US" sz="2000" b="1" dirty="0">
                <a:solidFill>
                  <a:srgbClr val="003964"/>
                </a:solidFill>
                <a:latin typeface="Arial Narrow" pitchFamily="34" charset="0"/>
                <a:cs typeface="Arial" pitchFamily="34" charset="0"/>
              </a:rPr>
              <a:t>ALPHAREN/ALPHA D3: 10 years</a:t>
            </a:r>
          </a:p>
          <a:p>
            <a:pPr marL="0" lvl="0" indent="0" fontAlgn="base">
              <a:spcBef>
                <a:spcPct val="0"/>
              </a:spcBef>
              <a:spcAft>
                <a:spcPct val="0"/>
              </a:spcAft>
              <a:buNone/>
            </a:pPr>
            <a:r>
              <a:rPr lang="en-US" sz="2000" b="1" dirty="0">
                <a:solidFill>
                  <a:srgbClr val="003964"/>
                </a:solidFill>
                <a:latin typeface="Arial Narrow" pitchFamily="34" charset="0"/>
                <a:cs typeface="Arial" pitchFamily="34" charset="0"/>
              </a:rPr>
              <a:t>First decision on opposition in 2007, final judgment of GC in 2017</a:t>
            </a:r>
          </a:p>
          <a:p>
            <a:pPr marL="0" lvl="0" indent="0" fontAlgn="base">
              <a:spcBef>
                <a:spcPct val="0"/>
              </a:spcBef>
              <a:spcAft>
                <a:spcPct val="0"/>
              </a:spcAft>
              <a:buNone/>
            </a:pPr>
            <a:endParaRPr lang="en-US" sz="2000" b="1" dirty="0">
              <a:solidFill>
                <a:srgbClr val="003964"/>
              </a:solidFill>
              <a:latin typeface="Arial Narrow" pitchFamily="34" charset="0"/>
              <a:cs typeface="Arial" pitchFamily="34" charset="0"/>
            </a:endParaRPr>
          </a:p>
          <a:p>
            <a:pPr lvl="0" fontAlgn="base">
              <a:spcBef>
                <a:spcPct val="0"/>
              </a:spcBef>
              <a:spcAft>
                <a:spcPct val="0"/>
              </a:spcAft>
            </a:pPr>
            <a:r>
              <a:rPr lang="en-US" sz="2000" b="1" dirty="0">
                <a:solidFill>
                  <a:srgbClr val="003964"/>
                </a:solidFill>
                <a:latin typeface="Arial Narrow" pitchFamily="34" charset="0"/>
                <a:cs typeface="Arial" pitchFamily="34" charset="0"/>
              </a:rPr>
              <a:t>Sitting figure : 9 years</a:t>
            </a:r>
          </a:p>
          <a:p>
            <a:pPr marL="0" lvl="0" indent="0" fontAlgn="base">
              <a:spcBef>
                <a:spcPct val="0"/>
              </a:spcBef>
              <a:spcAft>
                <a:spcPct val="0"/>
              </a:spcAft>
              <a:buNone/>
            </a:pPr>
            <a:r>
              <a:rPr lang="en-US" sz="1800" b="1" dirty="0">
                <a:solidFill>
                  <a:srgbClr val="003964"/>
                </a:solidFill>
                <a:latin typeface="Arial Narrow" pitchFamily="34" charset="0"/>
                <a:cs typeface="Arial" pitchFamily="34" charset="0"/>
              </a:rPr>
              <a:t>RCD registered in 2005, appeal before GC withdrawn in 2014 </a:t>
            </a:r>
          </a:p>
          <a:p>
            <a:pPr marL="0" lvl="0" indent="0" fontAlgn="base">
              <a:spcBef>
                <a:spcPct val="0"/>
              </a:spcBef>
              <a:spcAft>
                <a:spcPct val="0"/>
              </a:spcAft>
              <a:buNone/>
            </a:pPr>
            <a:endParaRPr lang="en-US" sz="1800" b="1" dirty="0">
              <a:solidFill>
                <a:srgbClr val="003964"/>
              </a:solidFill>
              <a:latin typeface="Arial Narrow" pitchFamily="34" charset="0"/>
              <a:cs typeface="Arial" pitchFamily="34" charset="0"/>
            </a:endParaRPr>
          </a:p>
          <a:p>
            <a:pPr lvl="0" fontAlgn="base">
              <a:spcBef>
                <a:spcPct val="0"/>
              </a:spcBef>
              <a:spcAft>
                <a:spcPct val="0"/>
              </a:spcAft>
            </a:pPr>
            <a:r>
              <a:rPr lang="en-US" sz="2000" b="1" dirty="0">
                <a:solidFill>
                  <a:srgbClr val="003964"/>
                </a:solidFill>
                <a:latin typeface="Arial Narrow" pitchFamily="34" charset="0"/>
                <a:cs typeface="Arial" pitchFamily="34" charset="0"/>
              </a:rPr>
              <a:t>Loudspeaker : 8 years</a:t>
            </a:r>
          </a:p>
          <a:p>
            <a:pPr marL="0" lvl="0" indent="0" fontAlgn="base">
              <a:spcBef>
                <a:spcPct val="0"/>
              </a:spcBef>
              <a:spcAft>
                <a:spcPct val="0"/>
              </a:spcAft>
              <a:buNone/>
            </a:pPr>
            <a:r>
              <a:rPr lang="en-US" sz="1800" b="1" dirty="0">
                <a:solidFill>
                  <a:srgbClr val="003964"/>
                </a:solidFill>
                <a:latin typeface="Arial Narrow" pitchFamily="34" charset="0"/>
                <a:cs typeface="Arial" pitchFamily="34" charset="0"/>
              </a:rPr>
              <a:t>3D mark filed in 2003, final appeal dismissed and trade mark rejected by GC in 2011</a:t>
            </a:r>
          </a:p>
          <a:p>
            <a:pPr marL="0" lvl="0" indent="0" fontAlgn="base">
              <a:spcBef>
                <a:spcPct val="0"/>
              </a:spcBef>
              <a:spcAft>
                <a:spcPct val="0"/>
              </a:spcAft>
              <a:buNone/>
            </a:pPr>
            <a:endParaRPr lang="en-US" sz="1800" b="1" dirty="0">
              <a:solidFill>
                <a:srgbClr val="003964"/>
              </a:solidFill>
              <a:latin typeface="Arial Narrow" pitchFamily="34" charset="0"/>
              <a:cs typeface="Arial" pitchFamily="34" charset="0"/>
            </a:endParaRPr>
          </a:p>
          <a:p>
            <a:endParaRPr lang="en-IE" dirty="0"/>
          </a:p>
        </p:txBody>
      </p:sp>
      <p:pic>
        <p:nvPicPr>
          <p:cNvPr id="3" name="Picture 2"/>
          <p:cNvPicPr/>
          <p:nvPr/>
        </p:nvPicPr>
        <p:blipFill>
          <a:blip r:embed="rId2"/>
          <a:stretch>
            <a:fillRect/>
          </a:stretch>
        </p:blipFill>
        <p:spPr>
          <a:xfrm>
            <a:off x="6383679" y="2060848"/>
            <a:ext cx="736476" cy="564455"/>
          </a:xfrm>
          <a:prstGeom prst="rect">
            <a:avLst/>
          </a:prstGeom>
        </p:spPr>
      </p:pic>
      <p:pic>
        <p:nvPicPr>
          <p:cNvPr id="4" name="Picture 3"/>
          <p:cNvPicPr/>
          <p:nvPr/>
        </p:nvPicPr>
        <p:blipFill>
          <a:blip r:embed="rId3"/>
          <a:stretch>
            <a:fillRect/>
          </a:stretch>
        </p:blipFill>
        <p:spPr>
          <a:xfrm>
            <a:off x="7524328" y="2060848"/>
            <a:ext cx="723652" cy="564455"/>
          </a:xfrm>
          <a:prstGeom prst="rect">
            <a:avLst/>
          </a:prstGeom>
        </p:spPr>
      </p:pic>
    </p:spTree>
    <p:extLst>
      <p:ext uri="{BB962C8B-B14F-4D97-AF65-F5344CB8AC3E}">
        <p14:creationId xmlns:p14="http://schemas.microsoft.com/office/powerpoint/2010/main" val="3592767786"/>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433" y="2830589"/>
            <a:ext cx="7943743" cy="1028410"/>
          </a:xfrm>
          <a:prstGeom prst="rect">
            <a:avLst/>
          </a:prstGeom>
          <a:noFill/>
        </p:spPr>
        <p:txBody>
          <a:bodyPr wrap="square" lIns="43105" tIns="21552" rIns="43105" bIns="21552">
            <a:spAutoFit/>
          </a:bodyPr>
          <a:lstStyle/>
          <a:p>
            <a:pPr algn="ctr">
              <a:defRPr/>
            </a:pPr>
            <a:r>
              <a:rPr lang="es-ES" sz="3200" b="1" dirty="0" smtClean="0">
                <a:solidFill>
                  <a:schemeClr val="bg1">
                    <a:lumMod val="50000"/>
                  </a:schemeClr>
                </a:solidFill>
                <a:latin typeface="Arial Narrow" panose="020B0606020202030204" pitchFamily="34" charset="0"/>
              </a:rPr>
              <a:t>EDR Project</a:t>
            </a:r>
            <a:endParaRPr lang="es-ES" sz="3200" dirty="0">
              <a:solidFill>
                <a:schemeClr val="bg1">
                  <a:lumMod val="50000"/>
                </a:schemeClr>
              </a:solidFill>
              <a:latin typeface="Arial Narrow" panose="020B0606020202030204" pitchFamily="34" charset="0"/>
            </a:endParaRPr>
          </a:p>
          <a:p>
            <a:pPr algn="just">
              <a:defRPr/>
            </a:pPr>
            <a:endParaRPr lang="es-ES" sz="3200" b="1" dirty="0">
              <a:solidFill>
                <a:schemeClr val="bg1">
                  <a:lumMod val="50000"/>
                </a:schemeClr>
              </a:solidFill>
              <a:latin typeface="Arial Narrow" panose="020B0606020202030204" pitchFamily="34" charset="0"/>
            </a:endParaRPr>
          </a:p>
        </p:txBody>
      </p:sp>
      <p:sp>
        <p:nvSpPr>
          <p:cNvPr id="7" name="Rectangle 8"/>
          <p:cNvSpPr/>
          <p:nvPr/>
        </p:nvSpPr>
        <p:spPr bwMode="auto">
          <a:xfrm>
            <a:off x="539553" y="1291907"/>
            <a:ext cx="8030279" cy="440055"/>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IE">
              <a:latin typeface="Arial Narrow" pitchFamily="34" charset="0"/>
            </a:endParaRPr>
          </a:p>
        </p:txBody>
      </p:sp>
      <p:sp>
        <p:nvSpPr>
          <p:cNvPr id="6" name="Slide Number Placeholder 5"/>
          <p:cNvSpPr>
            <a:spLocks noGrp="1"/>
          </p:cNvSpPr>
          <p:nvPr>
            <p:ph type="sldNum" sz="quarter" idx="12"/>
          </p:nvPr>
        </p:nvSpPr>
        <p:spPr/>
        <p:txBody>
          <a:bodyPr/>
          <a:lstStyle/>
          <a:p>
            <a:fld id="{A60600B5-A75E-44EF-8FB8-2BE108060FF2}" type="slidenum">
              <a:rPr lang="en-IE" smtClean="0"/>
              <a:pPr/>
              <a:t>5</a:t>
            </a:fld>
            <a:endParaRPr lang="en-IE"/>
          </a:p>
        </p:txBody>
      </p:sp>
    </p:spTree>
    <p:extLst>
      <p:ext uri="{BB962C8B-B14F-4D97-AF65-F5344CB8AC3E}">
        <p14:creationId xmlns:p14="http://schemas.microsoft.com/office/powerpoint/2010/main" val="4063548479"/>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718185" y="980728"/>
            <a:ext cx="8030279" cy="360040"/>
          </a:xfrm>
          <a:prstGeom prst="rect">
            <a:avLst/>
          </a:prstGeom>
          <a:solidFill>
            <a:srgbClr val="183D8C"/>
          </a:solidFill>
          <a:ln>
            <a:noFill/>
          </a:ln>
          <a:extLst/>
        </p:spPr>
        <p:txBody>
          <a:bodyPr lIns="0" tIns="0" rIns="0" bIns="0" anchor="ctr"/>
          <a:lstStyle/>
          <a:p>
            <a:pPr marL="85725"/>
            <a:r>
              <a:rPr lang="en-IE" sz="2000" b="1" spc="-71" dirty="0" smtClean="0">
                <a:solidFill>
                  <a:srgbClr val="FFFCF6"/>
                </a:solidFill>
                <a:latin typeface="Arial"/>
                <a:ea typeface="Open Sans" panose="020B0606030504020204" pitchFamily="34" charset="0"/>
                <a:cs typeface="Arial"/>
              </a:rPr>
              <a:t>EDR PROJECT</a:t>
            </a:r>
            <a:endParaRPr lang="en-IE" sz="2000" b="1" dirty="0">
              <a:latin typeface="Arial"/>
              <a:ea typeface="Open Sans" panose="020B0606030504020204" pitchFamily="34" charset="0"/>
              <a:cs typeface="Arial"/>
            </a:endParaRPr>
          </a:p>
        </p:txBody>
      </p:sp>
      <p:sp>
        <p:nvSpPr>
          <p:cNvPr id="5" name="TextBox 4"/>
          <p:cNvSpPr txBox="1"/>
          <p:nvPr/>
        </p:nvSpPr>
        <p:spPr>
          <a:xfrm>
            <a:off x="676394" y="1916832"/>
            <a:ext cx="8030279" cy="3367512"/>
          </a:xfrm>
          <a:prstGeom prst="rect">
            <a:avLst/>
          </a:prstGeom>
          <a:noFill/>
        </p:spPr>
        <p:txBody>
          <a:bodyPr wrap="square" lIns="43105" tIns="21552" rIns="43105" bIns="21552">
            <a:spAutoFit/>
          </a:bodyPr>
          <a:lstStyle/>
          <a:p>
            <a:pPr marL="342900" indent="-342900" algn="just">
              <a:buFont typeface="Arial" panose="020B0604020202020204" pitchFamily="34" charset="0"/>
              <a:buChar char="•"/>
              <a:defRPr/>
            </a:pPr>
            <a:r>
              <a:rPr lang="en-IE" sz="2400" b="1" dirty="0" smtClean="0">
                <a:solidFill>
                  <a:schemeClr val="bg1">
                    <a:lumMod val="50000"/>
                  </a:schemeClr>
                </a:solidFill>
              </a:rPr>
              <a:t>Empower </a:t>
            </a:r>
            <a:r>
              <a:rPr lang="en-IE" sz="2400" b="1" dirty="0">
                <a:solidFill>
                  <a:schemeClr val="bg1">
                    <a:lumMod val="50000"/>
                  </a:schemeClr>
                </a:solidFill>
              </a:rPr>
              <a:t>the parties:</a:t>
            </a:r>
            <a:r>
              <a:rPr lang="en-IE" sz="2400" dirty="0">
                <a:solidFill>
                  <a:schemeClr val="bg1">
                    <a:lumMod val="50000"/>
                  </a:schemeClr>
                </a:solidFill>
              </a:rPr>
              <a:t> Options are offered under the guidance of the decision-taker in the resolution of the dispute. </a:t>
            </a:r>
          </a:p>
          <a:p>
            <a:pPr marL="342900" indent="-342900" algn="just">
              <a:buFont typeface="Arial" panose="020B0604020202020204" pitchFamily="34" charset="0"/>
              <a:buChar char="•"/>
              <a:defRPr/>
            </a:pPr>
            <a:endParaRPr lang="en-IE" sz="2400" b="1" dirty="0" smtClean="0">
              <a:solidFill>
                <a:schemeClr val="bg1">
                  <a:lumMod val="50000"/>
                </a:schemeClr>
              </a:solidFill>
            </a:endParaRPr>
          </a:p>
          <a:p>
            <a:pPr marL="342900" indent="-342900" algn="just">
              <a:buFont typeface="Arial" panose="020B0604020202020204" pitchFamily="34" charset="0"/>
              <a:buChar char="•"/>
              <a:defRPr/>
            </a:pPr>
            <a:r>
              <a:rPr lang="en-IE" sz="2400" b="1" dirty="0" smtClean="0">
                <a:solidFill>
                  <a:schemeClr val="bg1">
                    <a:lumMod val="50000"/>
                  </a:schemeClr>
                </a:solidFill>
              </a:rPr>
              <a:t>Global </a:t>
            </a:r>
            <a:r>
              <a:rPr lang="en-IE" sz="2400" b="1" dirty="0">
                <a:solidFill>
                  <a:schemeClr val="bg1">
                    <a:lumMod val="50000"/>
                  </a:schemeClr>
                </a:solidFill>
              </a:rPr>
              <a:t>solutions: </a:t>
            </a:r>
            <a:r>
              <a:rPr lang="en-IE" sz="2400" dirty="0">
                <a:solidFill>
                  <a:schemeClr val="bg1">
                    <a:lumMod val="50000"/>
                  </a:schemeClr>
                </a:solidFill>
              </a:rPr>
              <a:t>try to offer a solution for parallel disputes involving the same parties.</a:t>
            </a:r>
          </a:p>
          <a:p>
            <a:pPr marL="342900" indent="-342900" algn="just">
              <a:buFont typeface="Arial" panose="020B0604020202020204" pitchFamily="34" charset="0"/>
              <a:buChar char="•"/>
              <a:defRPr/>
            </a:pPr>
            <a:endParaRPr lang="en-IE" sz="2400" b="1" dirty="0" smtClean="0">
              <a:solidFill>
                <a:schemeClr val="bg1">
                  <a:lumMod val="50000"/>
                </a:schemeClr>
              </a:solidFill>
            </a:endParaRPr>
          </a:p>
          <a:p>
            <a:pPr marL="342900" indent="-342900" algn="just">
              <a:buFont typeface="Arial" panose="020B0604020202020204" pitchFamily="34" charset="0"/>
              <a:buChar char="•"/>
              <a:defRPr/>
            </a:pPr>
            <a:r>
              <a:rPr lang="en-IE" sz="2400" b="1" dirty="0" smtClean="0">
                <a:solidFill>
                  <a:schemeClr val="bg1">
                    <a:lumMod val="50000"/>
                  </a:schemeClr>
                </a:solidFill>
              </a:rPr>
              <a:t>Rapid </a:t>
            </a:r>
            <a:r>
              <a:rPr lang="en-IE" sz="2400" b="1" dirty="0">
                <a:solidFill>
                  <a:schemeClr val="bg1">
                    <a:lumMod val="50000"/>
                  </a:schemeClr>
                </a:solidFill>
              </a:rPr>
              <a:t>resolution: </a:t>
            </a:r>
            <a:r>
              <a:rPr lang="en-IE" sz="2400" dirty="0">
                <a:solidFill>
                  <a:schemeClr val="bg1">
                    <a:lumMod val="50000"/>
                  </a:schemeClr>
                </a:solidFill>
              </a:rPr>
              <a:t>‘Justice delayed is justice denied</a:t>
            </a:r>
            <a:r>
              <a:rPr lang="en-IE" sz="2400" dirty="0" smtClean="0">
                <a:solidFill>
                  <a:schemeClr val="bg1">
                    <a:lumMod val="50000"/>
                  </a:schemeClr>
                </a:solidFill>
              </a:rPr>
              <a:t>’.</a:t>
            </a:r>
          </a:p>
          <a:p>
            <a:pPr marL="342900" indent="-342900" algn="just">
              <a:buFont typeface="Arial" panose="020B0604020202020204" pitchFamily="34" charset="0"/>
              <a:buChar char="•"/>
              <a:defRPr/>
            </a:pPr>
            <a:endParaRPr lang="de-DE" sz="2400" dirty="0">
              <a:solidFill>
                <a:schemeClr val="bg1">
                  <a:lumMod val="50000"/>
                </a:schemeClr>
              </a:solidFill>
            </a:endParaRPr>
          </a:p>
        </p:txBody>
      </p:sp>
    </p:spTree>
    <p:extLst>
      <p:ext uri="{BB962C8B-B14F-4D97-AF65-F5344CB8AC3E}">
        <p14:creationId xmlns:p14="http://schemas.microsoft.com/office/powerpoint/2010/main" val="3768323008"/>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4722" y="2365306"/>
            <a:ext cx="7943743" cy="3259790"/>
          </a:xfrm>
          <a:prstGeom prst="rect">
            <a:avLst/>
          </a:prstGeom>
          <a:noFill/>
        </p:spPr>
        <p:txBody>
          <a:bodyPr wrap="square" lIns="43105" tIns="21552" rIns="43105" bIns="21552">
            <a:spAutoFit/>
          </a:bodyPr>
          <a:lstStyle/>
          <a:p>
            <a:pPr marL="342900" indent="-342900" algn="just">
              <a:buFont typeface="Arial" panose="020B0604020202020204" pitchFamily="34" charset="0"/>
              <a:buChar char="•"/>
              <a:defRPr/>
            </a:pPr>
            <a:endParaRPr lang="en-IE" sz="1900" b="1" dirty="0" smtClean="0">
              <a:solidFill>
                <a:schemeClr val="bg1">
                  <a:lumMod val="50000"/>
                </a:schemeClr>
              </a:solidFill>
            </a:endParaRPr>
          </a:p>
          <a:p>
            <a:pPr marL="342900" indent="-342900" algn="just">
              <a:buFont typeface="Arial" panose="020B0604020202020204" pitchFamily="34" charset="0"/>
              <a:buChar char="•"/>
              <a:defRPr/>
            </a:pPr>
            <a:r>
              <a:rPr lang="en-IE" sz="1900" b="1" dirty="0" smtClean="0">
                <a:solidFill>
                  <a:schemeClr val="bg1">
                    <a:lumMod val="50000"/>
                  </a:schemeClr>
                </a:solidFill>
              </a:rPr>
              <a:t>Rapporteur </a:t>
            </a:r>
            <a:r>
              <a:rPr lang="en-IE" sz="1900" b="1" dirty="0">
                <a:solidFill>
                  <a:schemeClr val="bg1">
                    <a:lumMod val="50000"/>
                  </a:schemeClr>
                </a:solidFill>
              </a:rPr>
              <a:t>analysis:  </a:t>
            </a:r>
            <a:r>
              <a:rPr lang="en-IE" sz="1900" dirty="0" smtClean="0">
                <a:solidFill>
                  <a:schemeClr val="bg1">
                    <a:lumMod val="50000"/>
                  </a:schemeClr>
                </a:solidFill>
              </a:rPr>
              <a:t>rapporteur </a:t>
            </a:r>
            <a:r>
              <a:rPr lang="en-IE" sz="1900" dirty="0">
                <a:solidFill>
                  <a:schemeClr val="bg1">
                    <a:lumMod val="50000"/>
                  </a:schemeClr>
                </a:solidFill>
              </a:rPr>
              <a:t>decides on the most effective dispute resolution </a:t>
            </a:r>
            <a:r>
              <a:rPr lang="en-IE" sz="1900" dirty="0" smtClean="0">
                <a:solidFill>
                  <a:schemeClr val="bg1">
                    <a:lumMod val="50000"/>
                  </a:schemeClr>
                </a:solidFill>
              </a:rPr>
              <a:t>mechanism and guides the parties accordingly.</a:t>
            </a:r>
          </a:p>
          <a:p>
            <a:pPr algn="just">
              <a:defRPr/>
            </a:pPr>
            <a:endParaRPr lang="en-IE" sz="1900" b="1" dirty="0">
              <a:solidFill>
                <a:schemeClr val="bg1">
                  <a:lumMod val="50000"/>
                </a:schemeClr>
              </a:solidFill>
            </a:endParaRPr>
          </a:p>
          <a:p>
            <a:pPr marL="342900" indent="-342900" algn="just">
              <a:buFont typeface="Arial" panose="020B0604020202020204" pitchFamily="34" charset="0"/>
              <a:buChar char="•"/>
              <a:defRPr/>
            </a:pPr>
            <a:r>
              <a:rPr lang="en-IE" sz="1900" b="1" dirty="0" smtClean="0">
                <a:solidFill>
                  <a:schemeClr val="bg1">
                    <a:lumMod val="50000"/>
                  </a:schemeClr>
                </a:solidFill>
              </a:rPr>
              <a:t>Combat </a:t>
            </a:r>
            <a:r>
              <a:rPr lang="en-IE" sz="1900" b="1" dirty="0">
                <a:solidFill>
                  <a:schemeClr val="bg1">
                    <a:lumMod val="50000"/>
                  </a:schemeClr>
                </a:solidFill>
              </a:rPr>
              <a:t>undue cost and delay: </a:t>
            </a:r>
            <a:r>
              <a:rPr lang="en-IE" sz="1900" dirty="0">
                <a:solidFill>
                  <a:schemeClr val="bg1">
                    <a:lumMod val="50000"/>
                  </a:schemeClr>
                </a:solidFill>
              </a:rPr>
              <a:t>judicious use of resources</a:t>
            </a:r>
            <a:r>
              <a:rPr lang="en-IE" sz="1900" dirty="0" smtClean="0">
                <a:solidFill>
                  <a:schemeClr val="bg1">
                    <a:lumMod val="50000"/>
                  </a:schemeClr>
                </a:solidFill>
              </a:rPr>
              <a:t>.</a:t>
            </a:r>
          </a:p>
          <a:p>
            <a:pPr algn="just">
              <a:defRPr/>
            </a:pPr>
            <a:endParaRPr lang="en-IE" sz="1900" b="1" dirty="0">
              <a:solidFill>
                <a:schemeClr val="bg1">
                  <a:lumMod val="50000"/>
                </a:schemeClr>
              </a:solidFill>
            </a:endParaRPr>
          </a:p>
          <a:p>
            <a:pPr marL="342900" indent="-342900" algn="just">
              <a:buFont typeface="Arial" panose="020B0604020202020204" pitchFamily="34" charset="0"/>
              <a:buChar char="•"/>
              <a:defRPr/>
            </a:pPr>
            <a:r>
              <a:rPr lang="en-IE" sz="1900" b="1" dirty="0" smtClean="0">
                <a:solidFill>
                  <a:schemeClr val="bg1">
                    <a:lumMod val="50000"/>
                  </a:schemeClr>
                </a:solidFill>
              </a:rPr>
              <a:t>Procedural </a:t>
            </a:r>
            <a:r>
              <a:rPr lang="en-IE" sz="1900" b="1" dirty="0">
                <a:solidFill>
                  <a:schemeClr val="bg1">
                    <a:lumMod val="50000"/>
                  </a:schemeClr>
                </a:solidFill>
              </a:rPr>
              <a:t>intervention: </a:t>
            </a:r>
            <a:r>
              <a:rPr lang="en-IE" sz="1900" dirty="0">
                <a:solidFill>
                  <a:schemeClr val="bg1">
                    <a:lumMod val="50000"/>
                  </a:schemeClr>
                </a:solidFill>
              </a:rPr>
              <a:t>Rapporteurs have an active role in the speedy resolution of issues involving the scope and timetable of the procedure. Demand better indexation of documentation; grant minimum deadlines and one round of pleadings per party.</a:t>
            </a:r>
          </a:p>
          <a:p>
            <a:pPr algn="just">
              <a:defRPr/>
            </a:pPr>
            <a:endParaRPr lang="en-IE" sz="1900" b="1" dirty="0">
              <a:solidFill>
                <a:schemeClr val="bg1">
                  <a:lumMod val="50000"/>
                </a:schemeClr>
              </a:solidFill>
            </a:endParaRPr>
          </a:p>
        </p:txBody>
      </p:sp>
      <p:sp>
        <p:nvSpPr>
          <p:cNvPr id="5" name="Rectangle 8"/>
          <p:cNvSpPr>
            <a:spLocks/>
          </p:cNvSpPr>
          <p:nvPr/>
        </p:nvSpPr>
        <p:spPr bwMode="auto">
          <a:xfrm>
            <a:off x="718187" y="1344454"/>
            <a:ext cx="8030279" cy="440055"/>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IE">
              <a:latin typeface="Arial Narrow" pitchFamily="34" charset="0"/>
            </a:endParaRPr>
          </a:p>
        </p:txBody>
      </p:sp>
      <p:sp>
        <p:nvSpPr>
          <p:cNvPr id="6" name="Rectangle 5"/>
          <p:cNvSpPr>
            <a:spLocks/>
          </p:cNvSpPr>
          <p:nvPr/>
        </p:nvSpPr>
        <p:spPr bwMode="auto">
          <a:xfrm>
            <a:off x="811056" y="1351598"/>
            <a:ext cx="6085999" cy="3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sz="2000" b="1" spc="-71" dirty="0">
                <a:solidFill>
                  <a:srgbClr val="FFFCF6"/>
                </a:solidFill>
                <a:ea typeface="Helvetica Neue Light"/>
                <a:cs typeface="Helvetica Neue Light"/>
                <a:sym typeface="Helvetica Neue Light"/>
              </a:rPr>
              <a:t>ACTIVE CASE MANAGEMENT SYSTEM</a:t>
            </a:r>
            <a:endParaRPr lang="en-US" sz="2000" b="1" spc="-71" dirty="0">
              <a:solidFill>
                <a:srgbClr val="FFFCF6"/>
              </a:solidFill>
              <a:latin typeface="Arial Narrow" pitchFamily="34" charset="0"/>
              <a:ea typeface="Helvetica Neue Light"/>
              <a:cs typeface="Helvetica Neue Light"/>
              <a:sym typeface="Helvetica Neue Light"/>
            </a:endParaRPr>
          </a:p>
        </p:txBody>
      </p:sp>
    </p:spTree>
    <p:extLst>
      <p:ext uri="{BB962C8B-B14F-4D97-AF65-F5344CB8AC3E}">
        <p14:creationId xmlns:p14="http://schemas.microsoft.com/office/powerpoint/2010/main" val="2796129590"/>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433" y="2830589"/>
            <a:ext cx="7943743" cy="1028410"/>
          </a:xfrm>
          <a:prstGeom prst="rect">
            <a:avLst/>
          </a:prstGeom>
          <a:noFill/>
        </p:spPr>
        <p:txBody>
          <a:bodyPr wrap="square" lIns="43105" tIns="21552" rIns="43105" bIns="21552">
            <a:spAutoFit/>
          </a:bodyPr>
          <a:lstStyle/>
          <a:p>
            <a:pPr algn="ctr">
              <a:defRPr/>
            </a:pPr>
            <a:r>
              <a:rPr lang="es-ES" sz="3200" b="1" dirty="0" smtClean="0">
                <a:solidFill>
                  <a:schemeClr val="bg1">
                    <a:lumMod val="50000"/>
                  </a:schemeClr>
                </a:solidFill>
                <a:latin typeface="Arial Narrow" panose="020B0606020202030204" pitchFamily="34" charset="0"/>
              </a:rPr>
              <a:t>EDR </a:t>
            </a:r>
            <a:r>
              <a:rPr lang="es-ES" sz="3200" b="1" dirty="0" err="1" smtClean="0">
                <a:solidFill>
                  <a:schemeClr val="bg1">
                    <a:lumMod val="50000"/>
                  </a:schemeClr>
                </a:solidFill>
                <a:latin typeface="Arial Narrow" panose="020B0606020202030204" pitchFamily="34" charset="0"/>
              </a:rPr>
              <a:t>Options</a:t>
            </a:r>
            <a:endParaRPr lang="es-ES" sz="3200" dirty="0">
              <a:solidFill>
                <a:schemeClr val="bg1">
                  <a:lumMod val="50000"/>
                </a:schemeClr>
              </a:solidFill>
              <a:latin typeface="Arial Narrow" panose="020B0606020202030204" pitchFamily="34" charset="0"/>
            </a:endParaRPr>
          </a:p>
          <a:p>
            <a:pPr algn="just">
              <a:defRPr/>
            </a:pPr>
            <a:endParaRPr lang="es-ES" sz="3200" b="1" dirty="0">
              <a:solidFill>
                <a:schemeClr val="bg1">
                  <a:lumMod val="50000"/>
                </a:schemeClr>
              </a:solidFill>
              <a:latin typeface="Arial Narrow" panose="020B0606020202030204" pitchFamily="34" charset="0"/>
            </a:endParaRPr>
          </a:p>
        </p:txBody>
      </p:sp>
      <p:sp>
        <p:nvSpPr>
          <p:cNvPr id="7" name="Rectangle 8"/>
          <p:cNvSpPr/>
          <p:nvPr/>
        </p:nvSpPr>
        <p:spPr bwMode="auto">
          <a:xfrm>
            <a:off x="539553" y="1291907"/>
            <a:ext cx="8030279" cy="440055"/>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IE">
              <a:latin typeface="Arial Narrow" pitchFamily="34" charset="0"/>
            </a:endParaRPr>
          </a:p>
        </p:txBody>
      </p:sp>
      <p:sp>
        <p:nvSpPr>
          <p:cNvPr id="6" name="Slide Number Placeholder 5"/>
          <p:cNvSpPr>
            <a:spLocks noGrp="1"/>
          </p:cNvSpPr>
          <p:nvPr>
            <p:ph type="sldNum" sz="quarter" idx="12"/>
          </p:nvPr>
        </p:nvSpPr>
        <p:spPr/>
        <p:txBody>
          <a:bodyPr/>
          <a:lstStyle/>
          <a:p>
            <a:fld id="{A60600B5-A75E-44EF-8FB8-2BE108060FF2}" type="slidenum">
              <a:rPr lang="en-IE" smtClean="0"/>
              <a:pPr/>
              <a:t>8</a:t>
            </a:fld>
            <a:endParaRPr lang="en-IE"/>
          </a:p>
        </p:txBody>
      </p:sp>
    </p:spTree>
    <p:extLst>
      <p:ext uri="{BB962C8B-B14F-4D97-AF65-F5344CB8AC3E}">
        <p14:creationId xmlns:p14="http://schemas.microsoft.com/office/powerpoint/2010/main" val="2690337795"/>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3" y="2060848"/>
            <a:ext cx="7943743" cy="3552178"/>
          </a:xfrm>
          <a:prstGeom prst="rect">
            <a:avLst/>
          </a:prstGeom>
          <a:noFill/>
        </p:spPr>
        <p:txBody>
          <a:bodyPr wrap="square" lIns="43105" tIns="21552" rIns="43105" bIns="21552">
            <a:spAutoFit/>
          </a:bodyPr>
          <a:lstStyle/>
          <a:p>
            <a:pPr marL="457200" indent="-457200">
              <a:buFont typeface="Arial" panose="020B0604020202020204" pitchFamily="34" charset="0"/>
              <a:buChar char="•"/>
              <a:defRPr/>
            </a:pPr>
            <a:r>
              <a:rPr lang="es-ES" sz="2800" b="1" dirty="0" smtClean="0">
                <a:solidFill>
                  <a:schemeClr val="bg1">
                    <a:lumMod val="50000"/>
                  </a:schemeClr>
                </a:solidFill>
                <a:latin typeface="Arial Narrow" panose="020B0606020202030204" pitchFamily="34" charset="0"/>
              </a:rPr>
              <a:t>Single </a:t>
            </a:r>
            <a:r>
              <a:rPr lang="es-ES" sz="2800" b="1" dirty="0" err="1" smtClean="0">
                <a:solidFill>
                  <a:schemeClr val="bg1">
                    <a:lumMod val="50000"/>
                  </a:schemeClr>
                </a:solidFill>
                <a:latin typeface="Arial Narrow" panose="020B0606020202030204" pitchFamily="34" charset="0"/>
              </a:rPr>
              <a:t>Member</a:t>
            </a:r>
            <a:r>
              <a:rPr lang="en-US" sz="2800" b="1" dirty="0" smtClean="0">
                <a:solidFill>
                  <a:schemeClr val="bg1">
                    <a:lumMod val="50000"/>
                  </a:schemeClr>
                </a:solidFill>
                <a:latin typeface="Arial Narrow" panose="020B0606020202030204" pitchFamily="34" charset="0"/>
              </a:rPr>
              <a:t> decisions</a:t>
            </a:r>
          </a:p>
          <a:p>
            <a:pPr marL="457200" indent="-457200">
              <a:buFont typeface="Arial" panose="020B0604020202020204" pitchFamily="34" charset="0"/>
              <a:buChar char="•"/>
              <a:defRPr/>
            </a:pPr>
            <a:endParaRPr lang="en-US" sz="2800" b="1" dirty="0" smtClean="0">
              <a:solidFill>
                <a:schemeClr val="bg1">
                  <a:lumMod val="50000"/>
                </a:schemeClr>
              </a:solidFill>
              <a:latin typeface="Arial Narrow" panose="020B0606020202030204" pitchFamily="34" charset="0"/>
            </a:endParaRPr>
          </a:p>
          <a:p>
            <a:pPr marL="457200" indent="-457200">
              <a:buFont typeface="Arial" panose="020B0604020202020204" pitchFamily="34" charset="0"/>
              <a:buChar char="•"/>
              <a:defRPr/>
            </a:pPr>
            <a:r>
              <a:rPr lang="en-US" sz="2800" b="1" dirty="0" smtClean="0">
                <a:solidFill>
                  <a:schemeClr val="bg1">
                    <a:lumMod val="50000"/>
                  </a:schemeClr>
                </a:solidFill>
                <a:latin typeface="Arial Narrow" panose="020B0606020202030204" pitchFamily="34" charset="0"/>
              </a:rPr>
              <a:t>Full panel decisions</a:t>
            </a:r>
          </a:p>
          <a:p>
            <a:pPr marL="457200" indent="-457200">
              <a:buFont typeface="Arial" panose="020B0604020202020204" pitchFamily="34" charset="0"/>
              <a:buChar char="•"/>
              <a:defRPr/>
            </a:pPr>
            <a:endParaRPr lang="en-US" sz="2800" b="1" dirty="0" smtClean="0">
              <a:solidFill>
                <a:schemeClr val="bg1">
                  <a:lumMod val="50000"/>
                </a:schemeClr>
              </a:solidFill>
              <a:latin typeface="Arial Narrow" panose="020B0606020202030204" pitchFamily="34" charset="0"/>
            </a:endParaRPr>
          </a:p>
          <a:p>
            <a:pPr marL="457200" indent="-457200">
              <a:buFont typeface="Arial" panose="020B0604020202020204" pitchFamily="34" charset="0"/>
              <a:buChar char="•"/>
              <a:defRPr/>
            </a:pPr>
            <a:r>
              <a:rPr lang="en-US" sz="2800" b="1" dirty="0" smtClean="0">
                <a:solidFill>
                  <a:schemeClr val="bg1">
                    <a:lumMod val="50000"/>
                  </a:schemeClr>
                </a:solidFill>
                <a:latin typeface="Arial Narrow" panose="020B0606020202030204" pitchFamily="34" charset="0"/>
              </a:rPr>
              <a:t>Expedited appeal proceedings</a:t>
            </a:r>
          </a:p>
          <a:p>
            <a:pPr marL="457200" indent="-457200">
              <a:buFont typeface="Arial" panose="020B0604020202020204" pitchFamily="34" charset="0"/>
              <a:buChar char="•"/>
              <a:defRPr/>
            </a:pPr>
            <a:endParaRPr lang="en-US" sz="2800" b="1" dirty="0" smtClean="0">
              <a:solidFill>
                <a:schemeClr val="bg1">
                  <a:lumMod val="50000"/>
                </a:schemeClr>
              </a:solidFill>
              <a:latin typeface="Arial Narrow" panose="020B0606020202030204" pitchFamily="34" charset="0"/>
            </a:endParaRPr>
          </a:p>
          <a:p>
            <a:pPr marL="457200" indent="-457200">
              <a:buFont typeface="Arial" panose="020B0604020202020204" pitchFamily="34" charset="0"/>
              <a:buChar char="•"/>
              <a:defRPr/>
            </a:pPr>
            <a:r>
              <a:rPr lang="en-US" sz="2800" b="1" dirty="0" smtClean="0">
                <a:solidFill>
                  <a:schemeClr val="bg1">
                    <a:lumMod val="50000"/>
                  </a:schemeClr>
                </a:solidFill>
                <a:latin typeface="Arial Narrow" panose="020B0606020202030204" pitchFamily="34" charset="0"/>
              </a:rPr>
              <a:t>Grand Board decisions</a:t>
            </a:r>
            <a:endParaRPr lang="en-US" sz="2800" dirty="0" smtClean="0">
              <a:solidFill>
                <a:schemeClr val="bg1">
                  <a:lumMod val="50000"/>
                </a:schemeClr>
              </a:solidFill>
              <a:latin typeface="Arial Narrow" panose="020B0606020202030204" pitchFamily="34" charset="0"/>
            </a:endParaRPr>
          </a:p>
          <a:p>
            <a:pPr algn="just">
              <a:defRPr/>
            </a:pPr>
            <a:endParaRPr lang="es-ES" sz="3200" b="1" dirty="0">
              <a:solidFill>
                <a:schemeClr val="bg1">
                  <a:lumMod val="50000"/>
                </a:schemeClr>
              </a:solidFill>
              <a:latin typeface="Arial Narrow" panose="020B0606020202030204" pitchFamily="34" charset="0"/>
            </a:endParaRPr>
          </a:p>
        </p:txBody>
      </p:sp>
      <p:sp>
        <p:nvSpPr>
          <p:cNvPr id="7" name="Rectangle 8"/>
          <p:cNvSpPr/>
          <p:nvPr/>
        </p:nvSpPr>
        <p:spPr bwMode="auto">
          <a:xfrm>
            <a:off x="539553" y="1291907"/>
            <a:ext cx="8030279" cy="440055"/>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85725" lvl="0"/>
            <a:r>
              <a:rPr lang="en-IE" sz="2000" b="1" spc="-71" dirty="0" smtClean="0">
                <a:solidFill>
                  <a:srgbClr val="FFFCF6"/>
                </a:solidFill>
                <a:latin typeface="Arial"/>
                <a:ea typeface="Open Sans" panose="020B0606030504020204" pitchFamily="34" charset="0"/>
                <a:cs typeface="Arial"/>
              </a:rPr>
              <a:t>EDR OPTIONS</a:t>
            </a:r>
            <a:endParaRPr lang="en-IE" sz="2000" b="1" dirty="0">
              <a:solidFill>
                <a:prstClr val="black"/>
              </a:solidFill>
              <a:latin typeface="Arial"/>
              <a:ea typeface="Open Sans" panose="020B0606030504020204" pitchFamily="34" charset="0"/>
              <a:cs typeface="Arial"/>
            </a:endParaRPr>
          </a:p>
        </p:txBody>
      </p:sp>
      <p:sp>
        <p:nvSpPr>
          <p:cNvPr id="6" name="Slide Number Placeholder 5"/>
          <p:cNvSpPr>
            <a:spLocks noGrp="1"/>
          </p:cNvSpPr>
          <p:nvPr>
            <p:ph type="sldNum" sz="quarter" idx="12"/>
          </p:nvPr>
        </p:nvSpPr>
        <p:spPr/>
        <p:txBody>
          <a:bodyPr/>
          <a:lstStyle/>
          <a:p>
            <a:fld id="{A60600B5-A75E-44EF-8FB8-2BE108060FF2}" type="slidenum">
              <a:rPr lang="en-IE" smtClean="0"/>
              <a:pPr/>
              <a:t>9</a:t>
            </a:fld>
            <a:endParaRPr lang="en-IE"/>
          </a:p>
        </p:txBody>
      </p:sp>
    </p:spTree>
    <p:extLst>
      <p:ext uri="{BB962C8B-B14F-4D97-AF65-F5344CB8AC3E}">
        <p14:creationId xmlns:p14="http://schemas.microsoft.com/office/powerpoint/2010/main" val="184344155"/>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EUIPO-PPT-4 3-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EUIPO-PPT-4 3-EN</Template>
  <TotalTime>1383</TotalTime>
  <Words>1088</Words>
  <Application>Microsoft Office PowerPoint</Application>
  <PresentationFormat>On-screen Show (4:3)</PresentationFormat>
  <Paragraphs>181</Paragraphs>
  <Slides>24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Helvetica Neue Light</vt:lpstr>
      <vt:lpstr>Arial Narrow</vt:lpstr>
      <vt:lpstr>Open Sans Semibold</vt:lpstr>
      <vt:lpstr>Times New Roman</vt:lpstr>
      <vt:lpstr>Open Sans</vt:lpstr>
      <vt:lpstr>Open Sans Light</vt:lpstr>
      <vt:lpstr>Helvetica Neue UltraLight</vt:lpstr>
      <vt:lpstr>EUIPO-PPT-4 3-EN</vt:lpstr>
      <vt:lpstr>EFFECTIVE APPEAL PROCEEDINGS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OLIVA RODENAS Silvia</dc:creator>
  <cp:lastModifiedBy>BoA Presidency</cp:lastModifiedBy>
  <cp:revision>30</cp:revision>
  <cp:lastPrinted>2017-09-26T16:35:59Z</cp:lastPrinted>
  <dcterms:created xsi:type="dcterms:W3CDTF">2016-05-02T09:25:39Z</dcterms:created>
  <dcterms:modified xsi:type="dcterms:W3CDTF">2018-03-01T07:59:54Z</dcterms:modified>
</cp:coreProperties>
</file>